
<file path=[Content_Types].xml><?xml version="1.0" encoding="utf-8"?>
<Types xmlns="http://schemas.openxmlformats.org/package/2006/content-types">
  <Default Extension="bin" ContentType="application/vnd.openxmlformats-officedocument.oleObject"/>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4074" r:id="rId1"/>
    <p:sldMasterId id="2147484106" r:id="rId2"/>
  </p:sldMasterIdLst>
  <p:notesMasterIdLst>
    <p:notesMasterId r:id="rId29"/>
  </p:notesMasterIdLst>
  <p:handoutMasterIdLst>
    <p:handoutMasterId r:id="rId30"/>
  </p:handoutMasterIdLst>
  <p:sldIdLst>
    <p:sldId id="278" r:id="rId3"/>
    <p:sldId id="776" r:id="rId4"/>
    <p:sldId id="775" r:id="rId5"/>
    <p:sldId id="763" r:id="rId6"/>
    <p:sldId id="772" r:id="rId7"/>
    <p:sldId id="781" r:id="rId8"/>
    <p:sldId id="769" r:id="rId9"/>
    <p:sldId id="773" r:id="rId10"/>
    <p:sldId id="770" r:id="rId11"/>
    <p:sldId id="765" r:id="rId12"/>
    <p:sldId id="764" r:id="rId13"/>
    <p:sldId id="771" r:id="rId14"/>
    <p:sldId id="778" r:id="rId15"/>
    <p:sldId id="782" r:id="rId16"/>
    <p:sldId id="783" r:id="rId17"/>
    <p:sldId id="785" r:id="rId18"/>
    <p:sldId id="779" r:id="rId19"/>
    <p:sldId id="800" r:id="rId20"/>
    <p:sldId id="787" r:id="rId21"/>
    <p:sldId id="791" r:id="rId22"/>
    <p:sldId id="792" r:id="rId23"/>
    <p:sldId id="794" r:id="rId24"/>
    <p:sldId id="795" r:id="rId25"/>
    <p:sldId id="796" r:id="rId26"/>
    <p:sldId id="797" r:id="rId27"/>
    <p:sldId id="798" r:id="rId28"/>
  </p:sldIdLst>
  <p:sldSz cx="9144000" cy="6858000" type="letter"/>
  <p:notesSz cx="9296400" cy="7010400"/>
  <p:embeddedFontLst>
    <p:embeddedFont>
      <p:font typeface="Cambria" panose="02040503050406030204" pitchFamily="18" charset="0"/>
      <p:regular r:id="rId31"/>
      <p:bold r:id="rId32"/>
      <p:italic r:id="rId33"/>
      <p:boldItalic r:id="rId34"/>
    </p:embeddedFont>
  </p:embeddedFontLst>
  <p:defaultTextStyle>
    <a:defPPr>
      <a:defRPr lang="en-US"/>
    </a:defPPr>
    <a:lvl1pPr algn="l" rtl="0" fontAlgn="base">
      <a:spcBef>
        <a:spcPct val="0"/>
      </a:spcBef>
      <a:spcAft>
        <a:spcPct val="0"/>
      </a:spcAft>
      <a:defRPr sz="2000" kern="1200">
        <a:solidFill>
          <a:srgbClr val="990099"/>
        </a:solidFill>
        <a:latin typeface="Times New Roman" pitchFamily="18" charset="0"/>
        <a:ea typeface="+mn-ea"/>
        <a:cs typeface="+mn-cs"/>
      </a:defRPr>
    </a:lvl1pPr>
    <a:lvl2pPr marL="457200" algn="l" rtl="0" fontAlgn="base">
      <a:spcBef>
        <a:spcPct val="0"/>
      </a:spcBef>
      <a:spcAft>
        <a:spcPct val="0"/>
      </a:spcAft>
      <a:defRPr sz="2000" kern="1200">
        <a:solidFill>
          <a:srgbClr val="990099"/>
        </a:solidFill>
        <a:latin typeface="Times New Roman" pitchFamily="18" charset="0"/>
        <a:ea typeface="+mn-ea"/>
        <a:cs typeface="+mn-cs"/>
      </a:defRPr>
    </a:lvl2pPr>
    <a:lvl3pPr marL="914400" algn="l" rtl="0" fontAlgn="base">
      <a:spcBef>
        <a:spcPct val="0"/>
      </a:spcBef>
      <a:spcAft>
        <a:spcPct val="0"/>
      </a:spcAft>
      <a:defRPr sz="2000" kern="1200">
        <a:solidFill>
          <a:srgbClr val="990099"/>
        </a:solidFill>
        <a:latin typeface="Times New Roman" pitchFamily="18" charset="0"/>
        <a:ea typeface="+mn-ea"/>
        <a:cs typeface="+mn-cs"/>
      </a:defRPr>
    </a:lvl3pPr>
    <a:lvl4pPr marL="1371600" algn="l" rtl="0" fontAlgn="base">
      <a:spcBef>
        <a:spcPct val="0"/>
      </a:spcBef>
      <a:spcAft>
        <a:spcPct val="0"/>
      </a:spcAft>
      <a:defRPr sz="2000" kern="1200">
        <a:solidFill>
          <a:srgbClr val="990099"/>
        </a:solidFill>
        <a:latin typeface="Times New Roman" pitchFamily="18" charset="0"/>
        <a:ea typeface="+mn-ea"/>
        <a:cs typeface="+mn-cs"/>
      </a:defRPr>
    </a:lvl4pPr>
    <a:lvl5pPr marL="1828800" algn="l" rtl="0" fontAlgn="base">
      <a:spcBef>
        <a:spcPct val="0"/>
      </a:spcBef>
      <a:spcAft>
        <a:spcPct val="0"/>
      </a:spcAft>
      <a:defRPr sz="2000" kern="1200">
        <a:solidFill>
          <a:srgbClr val="990099"/>
        </a:solidFill>
        <a:latin typeface="Times New Roman" pitchFamily="18" charset="0"/>
        <a:ea typeface="+mn-ea"/>
        <a:cs typeface="+mn-cs"/>
      </a:defRPr>
    </a:lvl5pPr>
    <a:lvl6pPr marL="2286000" algn="l" defTabSz="914400" rtl="0" eaLnBrk="1" latinLnBrk="0" hangingPunct="1">
      <a:defRPr sz="2000" kern="1200">
        <a:solidFill>
          <a:srgbClr val="990099"/>
        </a:solidFill>
        <a:latin typeface="Times New Roman" pitchFamily="18" charset="0"/>
        <a:ea typeface="+mn-ea"/>
        <a:cs typeface="+mn-cs"/>
      </a:defRPr>
    </a:lvl6pPr>
    <a:lvl7pPr marL="2743200" algn="l" defTabSz="914400" rtl="0" eaLnBrk="1" latinLnBrk="0" hangingPunct="1">
      <a:defRPr sz="2000" kern="1200">
        <a:solidFill>
          <a:srgbClr val="990099"/>
        </a:solidFill>
        <a:latin typeface="Times New Roman" pitchFamily="18" charset="0"/>
        <a:ea typeface="+mn-ea"/>
        <a:cs typeface="+mn-cs"/>
      </a:defRPr>
    </a:lvl7pPr>
    <a:lvl8pPr marL="3200400" algn="l" defTabSz="914400" rtl="0" eaLnBrk="1" latinLnBrk="0" hangingPunct="1">
      <a:defRPr sz="2000" kern="1200">
        <a:solidFill>
          <a:srgbClr val="990099"/>
        </a:solidFill>
        <a:latin typeface="Times New Roman" pitchFamily="18" charset="0"/>
        <a:ea typeface="+mn-ea"/>
        <a:cs typeface="+mn-cs"/>
      </a:defRPr>
    </a:lvl8pPr>
    <a:lvl9pPr marL="3657600" algn="l" defTabSz="914400" rtl="0" eaLnBrk="1" latinLnBrk="0" hangingPunct="1">
      <a:defRPr sz="2000" kern="1200">
        <a:solidFill>
          <a:srgbClr val="990099"/>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208" userDrawn="1">
          <p15:clr>
            <a:srgbClr val="A4A3A4"/>
          </p15:clr>
        </p15:guide>
        <p15:guide id="2" pos="2928"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99"/>
    <a:srgbClr val="FF00FF"/>
    <a:srgbClr val="FF33CC"/>
    <a:srgbClr val="FF9933"/>
    <a:srgbClr val="008000"/>
    <a:srgbClr val="00FFFF"/>
    <a:srgbClr val="CC00CC"/>
    <a:srgbClr val="33CC33"/>
    <a:srgbClr val="CC9900"/>
    <a:srgbClr val="FF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89988" autoAdjust="0"/>
  </p:normalViewPr>
  <p:slideViewPr>
    <p:cSldViewPr snapToGrid="0">
      <p:cViewPr varScale="1">
        <p:scale>
          <a:sx n="107" d="100"/>
          <a:sy n="107" d="100"/>
        </p:scale>
        <p:origin x="1632" y="7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70" d="100"/>
        <a:sy n="70" d="100"/>
      </p:scale>
      <p:origin x="0" y="0"/>
    </p:cViewPr>
  </p:sorterViewPr>
  <p:notesViewPr>
    <p:cSldViewPr snapToGrid="0">
      <p:cViewPr varScale="1">
        <p:scale>
          <a:sx n="56" d="100"/>
          <a:sy n="56" d="100"/>
        </p:scale>
        <p:origin x="2832" y="72"/>
      </p:cViewPr>
      <p:guideLst>
        <p:guide orient="horz" pos="2208"/>
        <p:guide pos="292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font" Target="fonts/font4.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handoutMaster" Target="handoutMasters/handoutMaster1.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hdr" sz="quarter"/>
          </p:nvPr>
        </p:nvSpPr>
        <p:spPr bwMode="auto">
          <a:xfrm>
            <a:off x="2" y="0"/>
            <a:ext cx="4029282" cy="350760"/>
          </a:xfrm>
          <a:prstGeom prst="rect">
            <a:avLst/>
          </a:prstGeom>
          <a:noFill/>
          <a:ln w="9525">
            <a:noFill/>
            <a:miter lim="800000"/>
            <a:headEnd/>
            <a:tailEnd/>
          </a:ln>
          <a:effectLst/>
        </p:spPr>
        <p:txBody>
          <a:bodyPr vert="horz" wrap="square" lIns="92825" tIns="46413" rIns="92825" bIns="46413" numCol="1" anchor="t" anchorCtr="0" compatLnSpc="1">
            <a:prstTxWarp prst="textNoShape">
              <a:avLst/>
            </a:prstTxWarp>
          </a:bodyPr>
          <a:lstStyle>
            <a:lvl1pPr algn="l" defTabSz="928688">
              <a:defRPr sz="1200">
                <a:solidFill>
                  <a:schemeClr val="tx1"/>
                </a:solidFill>
              </a:defRPr>
            </a:lvl1pPr>
          </a:lstStyle>
          <a:p>
            <a:pPr>
              <a:defRPr/>
            </a:pPr>
            <a:endParaRPr lang="en-US" altLang="en-US"/>
          </a:p>
        </p:txBody>
      </p:sp>
      <p:sp>
        <p:nvSpPr>
          <p:cNvPr id="15363" name="Rectangle 3"/>
          <p:cNvSpPr>
            <a:spLocks noGrp="1" noChangeArrowheads="1"/>
          </p:cNvSpPr>
          <p:nvPr>
            <p:ph type="dt" sz="quarter" idx="1"/>
          </p:nvPr>
        </p:nvSpPr>
        <p:spPr bwMode="auto">
          <a:xfrm>
            <a:off x="5267120" y="0"/>
            <a:ext cx="4029282" cy="350760"/>
          </a:xfrm>
          <a:prstGeom prst="rect">
            <a:avLst/>
          </a:prstGeom>
          <a:noFill/>
          <a:ln w="9525">
            <a:noFill/>
            <a:miter lim="800000"/>
            <a:headEnd/>
            <a:tailEnd/>
          </a:ln>
          <a:effectLst/>
        </p:spPr>
        <p:txBody>
          <a:bodyPr vert="horz" wrap="square" lIns="92825" tIns="46413" rIns="92825" bIns="46413" numCol="1" anchor="t" anchorCtr="0" compatLnSpc="1">
            <a:prstTxWarp prst="textNoShape">
              <a:avLst/>
            </a:prstTxWarp>
          </a:bodyPr>
          <a:lstStyle>
            <a:lvl1pPr algn="r" defTabSz="928688">
              <a:defRPr sz="1200">
                <a:solidFill>
                  <a:schemeClr val="tx1"/>
                </a:solidFill>
              </a:defRPr>
            </a:lvl1pPr>
          </a:lstStyle>
          <a:p>
            <a:pPr>
              <a:defRPr/>
            </a:pPr>
            <a:endParaRPr lang="en-US" altLang="en-US"/>
          </a:p>
        </p:txBody>
      </p:sp>
      <p:sp>
        <p:nvSpPr>
          <p:cNvPr id="15364" name="Rectangle 4"/>
          <p:cNvSpPr>
            <a:spLocks noGrp="1" noChangeArrowheads="1"/>
          </p:cNvSpPr>
          <p:nvPr>
            <p:ph type="ftr" sz="quarter" idx="2"/>
          </p:nvPr>
        </p:nvSpPr>
        <p:spPr bwMode="auto">
          <a:xfrm>
            <a:off x="2" y="6659642"/>
            <a:ext cx="4029282" cy="350759"/>
          </a:xfrm>
          <a:prstGeom prst="rect">
            <a:avLst/>
          </a:prstGeom>
          <a:noFill/>
          <a:ln w="9525">
            <a:noFill/>
            <a:miter lim="800000"/>
            <a:headEnd/>
            <a:tailEnd/>
          </a:ln>
          <a:effectLst/>
        </p:spPr>
        <p:txBody>
          <a:bodyPr vert="horz" wrap="square" lIns="92825" tIns="46413" rIns="92825" bIns="46413" numCol="1" anchor="b" anchorCtr="0" compatLnSpc="1">
            <a:prstTxWarp prst="textNoShape">
              <a:avLst/>
            </a:prstTxWarp>
          </a:bodyPr>
          <a:lstStyle>
            <a:lvl1pPr algn="l" defTabSz="928688">
              <a:defRPr sz="1200">
                <a:solidFill>
                  <a:schemeClr val="tx1"/>
                </a:solidFill>
              </a:defRPr>
            </a:lvl1pPr>
          </a:lstStyle>
          <a:p>
            <a:pPr>
              <a:defRPr/>
            </a:pPr>
            <a:endParaRPr lang="en-US" altLang="en-US"/>
          </a:p>
        </p:txBody>
      </p:sp>
      <p:sp>
        <p:nvSpPr>
          <p:cNvPr id="15365" name="Rectangle 5"/>
          <p:cNvSpPr>
            <a:spLocks noGrp="1" noChangeArrowheads="1"/>
          </p:cNvSpPr>
          <p:nvPr>
            <p:ph type="sldNum" sz="quarter" idx="3"/>
          </p:nvPr>
        </p:nvSpPr>
        <p:spPr bwMode="auto">
          <a:xfrm>
            <a:off x="5267120" y="6659642"/>
            <a:ext cx="4029282" cy="350759"/>
          </a:xfrm>
          <a:prstGeom prst="rect">
            <a:avLst/>
          </a:prstGeom>
          <a:noFill/>
          <a:ln w="9525">
            <a:noFill/>
            <a:miter lim="800000"/>
            <a:headEnd/>
            <a:tailEnd/>
          </a:ln>
          <a:effectLst/>
        </p:spPr>
        <p:txBody>
          <a:bodyPr vert="horz" wrap="square" lIns="92825" tIns="46413" rIns="92825" bIns="46413" numCol="1" anchor="b" anchorCtr="0" compatLnSpc="1">
            <a:prstTxWarp prst="textNoShape">
              <a:avLst/>
            </a:prstTxWarp>
          </a:bodyPr>
          <a:lstStyle>
            <a:lvl1pPr algn="r" defTabSz="928688">
              <a:defRPr sz="1200">
                <a:solidFill>
                  <a:schemeClr val="tx1"/>
                </a:solidFill>
              </a:defRPr>
            </a:lvl1pPr>
          </a:lstStyle>
          <a:p>
            <a:pPr>
              <a:defRPr/>
            </a:pPr>
            <a:fld id="{907BD810-02CE-4E31-AB7F-E8953BAE6EED}" type="slidenum">
              <a:rPr lang="en-US" altLang="en-US"/>
              <a:pPr>
                <a:defRPr/>
              </a:pPr>
              <a:t>‹#›</a:t>
            </a:fld>
            <a:endParaRPr lang="en-US" altLang="en-US"/>
          </a:p>
        </p:txBody>
      </p:sp>
    </p:spTree>
    <p:extLst>
      <p:ext uri="{BB962C8B-B14F-4D97-AF65-F5344CB8AC3E}">
        <p14:creationId xmlns:p14="http://schemas.microsoft.com/office/powerpoint/2010/main" val="29768045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7282" name="Rectangle 1026"/>
          <p:cNvSpPr>
            <a:spLocks noGrp="1" noChangeArrowheads="1"/>
          </p:cNvSpPr>
          <p:nvPr>
            <p:ph type="hdr" sz="quarter"/>
          </p:nvPr>
        </p:nvSpPr>
        <p:spPr bwMode="auto">
          <a:xfrm>
            <a:off x="2" y="0"/>
            <a:ext cx="4039809" cy="344774"/>
          </a:xfrm>
          <a:prstGeom prst="rect">
            <a:avLst/>
          </a:prstGeom>
          <a:noFill/>
          <a:ln w="9525">
            <a:noFill/>
            <a:miter lim="800000"/>
            <a:headEnd/>
            <a:tailEnd/>
          </a:ln>
          <a:effectLst/>
        </p:spPr>
        <p:txBody>
          <a:bodyPr vert="horz" wrap="square" lIns="91096" tIns="45548" rIns="91096" bIns="45548" numCol="1" anchor="t" anchorCtr="0" compatLnSpc="1">
            <a:prstTxWarp prst="textNoShape">
              <a:avLst/>
            </a:prstTxWarp>
          </a:bodyPr>
          <a:lstStyle>
            <a:lvl1pPr algn="l" defTabSz="911225">
              <a:defRPr sz="1200">
                <a:solidFill>
                  <a:schemeClr val="tx1"/>
                </a:solidFill>
              </a:defRPr>
            </a:lvl1pPr>
          </a:lstStyle>
          <a:p>
            <a:pPr>
              <a:defRPr/>
            </a:pPr>
            <a:endParaRPr lang="en-US" altLang="en-US"/>
          </a:p>
        </p:txBody>
      </p:sp>
      <p:sp>
        <p:nvSpPr>
          <p:cNvPr id="97283" name="Rectangle 1027"/>
          <p:cNvSpPr>
            <a:spLocks noGrp="1" noChangeArrowheads="1"/>
          </p:cNvSpPr>
          <p:nvPr>
            <p:ph type="dt" idx="1"/>
          </p:nvPr>
        </p:nvSpPr>
        <p:spPr bwMode="auto">
          <a:xfrm>
            <a:off x="5256593" y="0"/>
            <a:ext cx="4039807" cy="344774"/>
          </a:xfrm>
          <a:prstGeom prst="rect">
            <a:avLst/>
          </a:prstGeom>
          <a:noFill/>
          <a:ln w="9525">
            <a:noFill/>
            <a:miter lim="800000"/>
            <a:headEnd/>
            <a:tailEnd/>
          </a:ln>
          <a:effectLst/>
        </p:spPr>
        <p:txBody>
          <a:bodyPr vert="horz" wrap="square" lIns="91096" tIns="45548" rIns="91096" bIns="45548" numCol="1" anchor="t" anchorCtr="0" compatLnSpc="1">
            <a:prstTxWarp prst="textNoShape">
              <a:avLst/>
            </a:prstTxWarp>
          </a:bodyPr>
          <a:lstStyle>
            <a:lvl1pPr algn="r" defTabSz="911225">
              <a:defRPr sz="1200">
                <a:solidFill>
                  <a:schemeClr val="tx1"/>
                </a:solidFill>
              </a:defRPr>
            </a:lvl1pPr>
          </a:lstStyle>
          <a:p>
            <a:pPr>
              <a:defRPr/>
            </a:pPr>
            <a:endParaRPr lang="en-US" altLang="en-US"/>
          </a:p>
        </p:txBody>
      </p:sp>
      <p:sp>
        <p:nvSpPr>
          <p:cNvPr id="44036" name="Rectangle 1028"/>
          <p:cNvSpPr>
            <a:spLocks noGrp="1" noRot="1" noChangeAspect="1" noChangeArrowheads="1" noTextEdit="1"/>
          </p:cNvSpPr>
          <p:nvPr>
            <p:ph type="sldImg" idx="2"/>
          </p:nvPr>
        </p:nvSpPr>
        <p:spPr bwMode="auto">
          <a:xfrm>
            <a:off x="2887663" y="517525"/>
            <a:ext cx="3524250" cy="2643188"/>
          </a:xfrm>
          <a:prstGeom prst="rect">
            <a:avLst/>
          </a:prstGeom>
          <a:noFill/>
          <a:ln w="9525">
            <a:solidFill>
              <a:srgbClr val="000000"/>
            </a:solidFill>
            <a:miter lim="800000"/>
            <a:headEnd/>
            <a:tailEnd/>
          </a:ln>
        </p:spPr>
      </p:sp>
      <p:sp>
        <p:nvSpPr>
          <p:cNvPr id="97285" name="Rectangle 1029"/>
          <p:cNvSpPr>
            <a:spLocks noGrp="1" noChangeArrowheads="1"/>
          </p:cNvSpPr>
          <p:nvPr>
            <p:ph type="body" sz="quarter" idx="3"/>
          </p:nvPr>
        </p:nvSpPr>
        <p:spPr bwMode="auto">
          <a:xfrm>
            <a:off x="1210471" y="3332813"/>
            <a:ext cx="6875463" cy="3160426"/>
          </a:xfrm>
          <a:prstGeom prst="rect">
            <a:avLst/>
          </a:prstGeom>
          <a:noFill/>
          <a:ln w="9525">
            <a:noFill/>
            <a:miter lim="800000"/>
            <a:headEnd/>
            <a:tailEnd/>
          </a:ln>
          <a:effectLst/>
        </p:spPr>
        <p:txBody>
          <a:bodyPr vert="horz" wrap="square" lIns="91096" tIns="45548" rIns="91096" bIns="45548" numCol="1" anchor="t" anchorCtr="0" compatLnSpc="1">
            <a:prstTxWarp prst="textNoShape">
              <a:avLst/>
            </a:prstTxWarp>
          </a:bodyPr>
          <a:lstStyle/>
          <a:p>
            <a:pPr lvl="0"/>
            <a:r>
              <a:rPr lang="en-US" altLang="en-US" noProof="0"/>
              <a:t>Click to edit Master text styles</a:t>
            </a:r>
          </a:p>
          <a:p>
            <a:pPr lvl="1"/>
            <a:r>
              <a:rPr lang="en-US" altLang="en-US" noProof="0"/>
              <a:t>Second level</a:t>
            </a:r>
          </a:p>
          <a:p>
            <a:pPr lvl="2"/>
            <a:r>
              <a:rPr lang="en-US" altLang="en-US" noProof="0"/>
              <a:t>Third level</a:t>
            </a:r>
          </a:p>
          <a:p>
            <a:pPr lvl="3"/>
            <a:r>
              <a:rPr lang="en-US" altLang="en-US" noProof="0"/>
              <a:t>Fourth level</a:t>
            </a:r>
          </a:p>
          <a:p>
            <a:pPr lvl="4"/>
            <a:r>
              <a:rPr lang="en-US" altLang="en-US" noProof="0"/>
              <a:t>Fifth level</a:t>
            </a:r>
          </a:p>
        </p:txBody>
      </p:sp>
      <p:sp>
        <p:nvSpPr>
          <p:cNvPr id="97286" name="Rectangle 1030"/>
          <p:cNvSpPr>
            <a:spLocks noGrp="1" noChangeArrowheads="1"/>
          </p:cNvSpPr>
          <p:nvPr>
            <p:ph type="ftr" sz="quarter" idx="4"/>
          </p:nvPr>
        </p:nvSpPr>
        <p:spPr bwMode="auto">
          <a:xfrm>
            <a:off x="2" y="6665626"/>
            <a:ext cx="4039809" cy="344774"/>
          </a:xfrm>
          <a:prstGeom prst="rect">
            <a:avLst/>
          </a:prstGeom>
          <a:noFill/>
          <a:ln w="9525">
            <a:noFill/>
            <a:miter lim="800000"/>
            <a:headEnd/>
            <a:tailEnd/>
          </a:ln>
          <a:effectLst/>
        </p:spPr>
        <p:txBody>
          <a:bodyPr vert="horz" wrap="square" lIns="91096" tIns="45548" rIns="91096" bIns="45548" numCol="1" anchor="b" anchorCtr="0" compatLnSpc="1">
            <a:prstTxWarp prst="textNoShape">
              <a:avLst/>
            </a:prstTxWarp>
          </a:bodyPr>
          <a:lstStyle>
            <a:lvl1pPr algn="l" defTabSz="911225">
              <a:defRPr sz="1200">
                <a:solidFill>
                  <a:schemeClr val="tx1"/>
                </a:solidFill>
              </a:defRPr>
            </a:lvl1pPr>
          </a:lstStyle>
          <a:p>
            <a:pPr>
              <a:defRPr/>
            </a:pPr>
            <a:endParaRPr lang="en-US" altLang="en-US"/>
          </a:p>
        </p:txBody>
      </p:sp>
      <p:sp>
        <p:nvSpPr>
          <p:cNvPr id="97287" name="Rectangle 1031"/>
          <p:cNvSpPr>
            <a:spLocks noGrp="1" noChangeArrowheads="1"/>
          </p:cNvSpPr>
          <p:nvPr>
            <p:ph type="sldNum" sz="quarter" idx="5"/>
          </p:nvPr>
        </p:nvSpPr>
        <p:spPr bwMode="auto">
          <a:xfrm>
            <a:off x="5256593" y="6665626"/>
            <a:ext cx="4039807" cy="344774"/>
          </a:xfrm>
          <a:prstGeom prst="rect">
            <a:avLst/>
          </a:prstGeom>
          <a:noFill/>
          <a:ln w="9525">
            <a:noFill/>
            <a:miter lim="800000"/>
            <a:headEnd/>
            <a:tailEnd/>
          </a:ln>
          <a:effectLst/>
        </p:spPr>
        <p:txBody>
          <a:bodyPr vert="horz" wrap="square" lIns="91096" tIns="45548" rIns="91096" bIns="45548" numCol="1" anchor="b" anchorCtr="0" compatLnSpc="1">
            <a:prstTxWarp prst="textNoShape">
              <a:avLst/>
            </a:prstTxWarp>
          </a:bodyPr>
          <a:lstStyle>
            <a:lvl1pPr algn="r" defTabSz="911225">
              <a:defRPr sz="1200">
                <a:solidFill>
                  <a:schemeClr val="tx1"/>
                </a:solidFill>
              </a:defRPr>
            </a:lvl1pPr>
          </a:lstStyle>
          <a:p>
            <a:pPr>
              <a:defRPr/>
            </a:pPr>
            <a:fld id="{9F51CD05-575F-4F30-BE9D-AA4BDE70CC1D}" type="slidenum">
              <a:rPr lang="en-US" altLang="en-US"/>
              <a:pPr>
                <a:defRPr/>
              </a:pPr>
              <a:t>‹#›</a:t>
            </a:fld>
            <a:endParaRPr lang="en-US" altLang="en-US"/>
          </a:p>
        </p:txBody>
      </p:sp>
    </p:spTree>
    <p:extLst>
      <p:ext uri="{BB962C8B-B14F-4D97-AF65-F5344CB8AC3E}">
        <p14:creationId xmlns:p14="http://schemas.microsoft.com/office/powerpoint/2010/main" val="8653551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1031"/>
          <p:cNvSpPr>
            <a:spLocks noGrp="1" noChangeArrowheads="1"/>
          </p:cNvSpPr>
          <p:nvPr>
            <p:ph type="sldNum" sz="quarter" idx="5"/>
          </p:nvPr>
        </p:nvSpPr>
        <p:spPr>
          <a:noFill/>
        </p:spPr>
        <p:txBody>
          <a:bodyPr/>
          <a:lstStyle/>
          <a:p>
            <a:fld id="{400DBBD2-8DCF-4896-98CF-063D779B8C58}" type="slidenum">
              <a:rPr lang="en-US" altLang="en-US" smtClean="0"/>
              <a:pPr/>
              <a:t>1</a:t>
            </a:fld>
            <a:endParaRPr lang="en-US" altLang="en-US"/>
          </a:p>
        </p:txBody>
      </p:sp>
      <p:sp>
        <p:nvSpPr>
          <p:cNvPr id="45059" name="Rectangle 2"/>
          <p:cNvSpPr>
            <a:spLocks noGrp="1" noRot="1" noChangeAspect="1" noChangeArrowheads="1" noTextEdit="1"/>
          </p:cNvSpPr>
          <p:nvPr>
            <p:ph type="sldImg"/>
          </p:nvPr>
        </p:nvSpPr>
        <p:spPr>
          <a:ln/>
        </p:spPr>
      </p:sp>
      <p:sp>
        <p:nvSpPr>
          <p:cNvPr id="45060" name="Rectangle 3"/>
          <p:cNvSpPr>
            <a:spLocks noGrp="1" noChangeArrowheads="1"/>
          </p:cNvSpPr>
          <p:nvPr>
            <p:ph type="body" idx="1"/>
          </p:nvPr>
        </p:nvSpPr>
        <p:spPr>
          <a:noFill/>
          <a:ln/>
        </p:spPr>
        <p:txBody>
          <a:bodyPr/>
          <a:lstStyle/>
          <a:p>
            <a:pPr eaLnBrk="1" hangingPunct="1"/>
            <a:endParaRPr lang="en-US" altLang="en-US"/>
          </a:p>
        </p:txBody>
      </p:sp>
    </p:spTree>
    <p:extLst>
      <p:ext uri="{BB962C8B-B14F-4D97-AF65-F5344CB8AC3E}">
        <p14:creationId xmlns:p14="http://schemas.microsoft.com/office/powerpoint/2010/main" val="1068559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F51CD05-575F-4F30-BE9D-AA4BDE70CC1D}" type="slidenum">
              <a:rPr lang="en-US" altLang="en-US" smtClean="0"/>
              <a:pPr>
                <a:defRPr/>
              </a:pPr>
              <a:t>25</a:t>
            </a:fld>
            <a:endParaRPr lang="en-US" altLang="en-US"/>
          </a:p>
        </p:txBody>
      </p:sp>
    </p:spTree>
    <p:extLst>
      <p:ext uri="{BB962C8B-B14F-4D97-AF65-F5344CB8AC3E}">
        <p14:creationId xmlns:p14="http://schemas.microsoft.com/office/powerpoint/2010/main" val="31271985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F51CD05-575F-4F30-BE9D-AA4BDE70CC1D}" type="slidenum">
              <a:rPr lang="en-US" altLang="en-US" smtClean="0"/>
              <a:pPr>
                <a:defRPr/>
              </a:pPr>
              <a:t>26</a:t>
            </a:fld>
            <a:endParaRPr lang="en-US" altLang="en-US"/>
          </a:p>
        </p:txBody>
      </p:sp>
    </p:spTree>
    <p:extLst>
      <p:ext uri="{BB962C8B-B14F-4D97-AF65-F5344CB8AC3E}">
        <p14:creationId xmlns:p14="http://schemas.microsoft.com/office/powerpoint/2010/main" val="40927268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F51CD05-575F-4F30-BE9D-AA4BDE70CC1D}" type="slidenum">
              <a:rPr lang="en-US" altLang="en-US" smtClean="0"/>
              <a:pPr>
                <a:defRPr/>
              </a:pPr>
              <a:t>3</a:t>
            </a:fld>
            <a:endParaRPr lang="en-US" altLang="en-US"/>
          </a:p>
        </p:txBody>
      </p:sp>
    </p:spTree>
    <p:extLst>
      <p:ext uri="{BB962C8B-B14F-4D97-AF65-F5344CB8AC3E}">
        <p14:creationId xmlns:p14="http://schemas.microsoft.com/office/powerpoint/2010/main" val="18433807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F51CD05-575F-4F30-BE9D-AA4BDE70CC1D}" type="slidenum">
              <a:rPr lang="en-US" altLang="en-US" smtClean="0"/>
              <a:pPr>
                <a:defRPr/>
              </a:pPr>
              <a:t>9</a:t>
            </a:fld>
            <a:endParaRPr lang="en-US" altLang="en-US"/>
          </a:p>
        </p:txBody>
      </p:sp>
    </p:spTree>
    <p:extLst>
      <p:ext uri="{BB962C8B-B14F-4D97-AF65-F5344CB8AC3E}">
        <p14:creationId xmlns:p14="http://schemas.microsoft.com/office/powerpoint/2010/main" val="36509097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F51CD05-575F-4F30-BE9D-AA4BDE70CC1D}" type="slidenum">
              <a:rPr lang="en-US" altLang="en-US" smtClean="0"/>
              <a:pPr>
                <a:defRPr/>
              </a:pPr>
              <a:t>19</a:t>
            </a:fld>
            <a:endParaRPr lang="en-US" altLang="en-US"/>
          </a:p>
        </p:txBody>
      </p:sp>
    </p:spTree>
    <p:extLst>
      <p:ext uri="{BB962C8B-B14F-4D97-AF65-F5344CB8AC3E}">
        <p14:creationId xmlns:p14="http://schemas.microsoft.com/office/powerpoint/2010/main" val="252616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F51CD05-575F-4F30-BE9D-AA4BDE70CC1D}" type="slidenum">
              <a:rPr lang="en-US" altLang="en-US" smtClean="0"/>
              <a:pPr>
                <a:defRPr/>
              </a:pPr>
              <a:t>20</a:t>
            </a:fld>
            <a:endParaRPr lang="en-US" altLang="en-US"/>
          </a:p>
        </p:txBody>
      </p:sp>
    </p:spTree>
    <p:extLst>
      <p:ext uri="{BB962C8B-B14F-4D97-AF65-F5344CB8AC3E}">
        <p14:creationId xmlns:p14="http://schemas.microsoft.com/office/powerpoint/2010/main" val="11091572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F51CD05-575F-4F30-BE9D-AA4BDE70CC1D}" type="slidenum">
              <a:rPr lang="en-US" altLang="en-US" smtClean="0"/>
              <a:pPr>
                <a:defRPr/>
              </a:pPr>
              <a:t>21</a:t>
            </a:fld>
            <a:endParaRPr lang="en-US" altLang="en-US"/>
          </a:p>
        </p:txBody>
      </p:sp>
    </p:spTree>
    <p:extLst>
      <p:ext uri="{BB962C8B-B14F-4D97-AF65-F5344CB8AC3E}">
        <p14:creationId xmlns:p14="http://schemas.microsoft.com/office/powerpoint/2010/main" val="11955243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F51CD05-575F-4F30-BE9D-AA4BDE70CC1D}" type="slidenum">
              <a:rPr lang="en-US" altLang="en-US" smtClean="0"/>
              <a:pPr>
                <a:defRPr/>
              </a:pPr>
              <a:t>22</a:t>
            </a:fld>
            <a:endParaRPr lang="en-US" altLang="en-US"/>
          </a:p>
        </p:txBody>
      </p:sp>
    </p:spTree>
    <p:extLst>
      <p:ext uri="{BB962C8B-B14F-4D97-AF65-F5344CB8AC3E}">
        <p14:creationId xmlns:p14="http://schemas.microsoft.com/office/powerpoint/2010/main" val="3944269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F51CD05-575F-4F30-BE9D-AA4BDE70CC1D}" type="slidenum">
              <a:rPr lang="en-US" altLang="en-US" smtClean="0"/>
              <a:pPr>
                <a:defRPr/>
              </a:pPr>
              <a:t>23</a:t>
            </a:fld>
            <a:endParaRPr lang="en-US" altLang="en-US"/>
          </a:p>
        </p:txBody>
      </p:sp>
    </p:spTree>
    <p:extLst>
      <p:ext uri="{BB962C8B-B14F-4D97-AF65-F5344CB8AC3E}">
        <p14:creationId xmlns:p14="http://schemas.microsoft.com/office/powerpoint/2010/main" val="3741351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9F51CD05-575F-4F30-BE9D-AA4BDE70CC1D}" type="slidenum">
              <a:rPr lang="en-US" altLang="en-US" smtClean="0"/>
              <a:pPr>
                <a:defRPr/>
              </a:pPr>
              <a:t>24</a:t>
            </a:fld>
            <a:endParaRPr lang="en-US" altLang="en-US"/>
          </a:p>
        </p:txBody>
      </p:sp>
    </p:spTree>
    <p:extLst>
      <p:ext uri="{BB962C8B-B14F-4D97-AF65-F5344CB8AC3E}">
        <p14:creationId xmlns:p14="http://schemas.microsoft.com/office/powerpoint/2010/main" val="2183383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Rectangle 2"/>
          <p:cNvSpPr>
            <a:spLocks noGrp="1" noChangeArrowheads="1"/>
          </p:cNvSpPr>
          <p:nvPr/>
        </p:nvSpPr>
        <p:spPr bwMode="auto">
          <a:xfrm>
            <a:off x="660400" y="0"/>
            <a:ext cx="8026400" cy="1143000"/>
          </a:xfrm>
          <a:prstGeom prst="rect">
            <a:avLst/>
          </a:prstGeom>
        </p:spPr>
        <p:txBody>
          <a:bodyPr anchor="ctr"/>
          <a:lstStyle/>
          <a:p>
            <a:pPr algn="ctr" eaLnBrk="0" hangingPunct="0">
              <a:defRPr/>
            </a:pPr>
            <a:endParaRPr lang="en-US" sz="3200">
              <a:solidFill>
                <a:schemeClr val="tx1"/>
              </a:solidFill>
              <a:latin typeface="Calibri" pitchFamily="34" charset="0"/>
            </a:endParaRPr>
          </a:p>
        </p:txBody>
      </p:sp>
      <p:sp>
        <p:nvSpPr>
          <p:cNvPr id="3" name="Rectangle 3"/>
          <p:cNvSpPr>
            <a:spLocks noGrp="1" noChangeArrowheads="1"/>
          </p:cNvSpPr>
          <p:nvPr/>
        </p:nvSpPr>
        <p:spPr bwMode="auto">
          <a:xfrm>
            <a:off x="661988" y="1447800"/>
            <a:ext cx="8099425" cy="4978400"/>
          </a:xfrm>
          <a:prstGeom prst="rect">
            <a:avLst/>
          </a:prstGeom>
        </p:spPr>
        <p:txBody>
          <a:bodyPr/>
          <a:lstStyle/>
          <a:p>
            <a:pPr marL="342900" indent="-342900" eaLnBrk="0" hangingPunct="0">
              <a:spcBef>
                <a:spcPct val="20000"/>
              </a:spcBef>
              <a:buFontTx/>
              <a:buChar char="•"/>
              <a:defRPr/>
            </a:pPr>
            <a:endParaRPr lang="en-US" sz="2800">
              <a:solidFill>
                <a:schemeClr val="tx1"/>
              </a:solidFill>
              <a:latin typeface="Cambria" pitchFamily="18"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35763" y="0"/>
            <a:ext cx="2024062" cy="6426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60400" y="0"/>
            <a:ext cx="5922963" cy="6426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x" preserve="1">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60400" y="0"/>
            <a:ext cx="8026400" cy="1143000"/>
          </a:xfrm>
        </p:spPr>
        <p:txBody>
          <a:bodyPr/>
          <a:lstStyle/>
          <a:p>
            <a:r>
              <a:rPr lang="en-US"/>
              <a:t>Click to edit Master title style</a:t>
            </a:r>
          </a:p>
        </p:txBody>
      </p:sp>
      <p:sp>
        <p:nvSpPr>
          <p:cNvPr id="3" name="Content Placeholder 2"/>
          <p:cNvSpPr>
            <a:spLocks noGrp="1"/>
          </p:cNvSpPr>
          <p:nvPr>
            <p:ph sz="half" idx="1"/>
          </p:nvPr>
        </p:nvSpPr>
        <p:spPr>
          <a:xfrm>
            <a:off x="661988" y="1447800"/>
            <a:ext cx="3971925" cy="497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786313" y="1447800"/>
            <a:ext cx="3973512" cy="497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60400" y="0"/>
            <a:ext cx="8026400" cy="1143000"/>
          </a:xfrm>
        </p:spPr>
        <p:txBody>
          <a:bodyPr/>
          <a:lstStyle/>
          <a:p>
            <a:r>
              <a:rPr lang="en-US"/>
              <a:t>Click to edit Master title style</a:t>
            </a:r>
          </a:p>
        </p:txBody>
      </p:sp>
      <p:sp>
        <p:nvSpPr>
          <p:cNvPr id="3" name="Table Placeholder 2"/>
          <p:cNvSpPr>
            <a:spLocks noGrp="1"/>
          </p:cNvSpPr>
          <p:nvPr>
            <p:ph type="tbl" idx="1"/>
          </p:nvPr>
        </p:nvSpPr>
        <p:spPr>
          <a:xfrm>
            <a:off x="661988" y="1447800"/>
            <a:ext cx="8097837" cy="4978400"/>
          </a:xfrm>
        </p:spPr>
        <p:txBody>
          <a:bodyPr/>
          <a:lstStyle/>
          <a:p>
            <a:pPr lvl="0"/>
            <a:endParaRPr lang="en-US"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60400" y="0"/>
            <a:ext cx="8026400" cy="1143000"/>
          </a:xfrm>
        </p:spPr>
        <p:txBody>
          <a:bodyPr/>
          <a:lstStyle/>
          <a:p>
            <a:r>
              <a:rPr lang="en-US"/>
              <a:t>Click to edit Master title style</a:t>
            </a:r>
          </a:p>
        </p:txBody>
      </p:sp>
      <p:sp>
        <p:nvSpPr>
          <p:cNvPr id="3" name="Text Placeholder 2"/>
          <p:cNvSpPr>
            <a:spLocks noGrp="1"/>
          </p:cNvSpPr>
          <p:nvPr>
            <p:ph type="body" sz="half" idx="1"/>
          </p:nvPr>
        </p:nvSpPr>
        <p:spPr>
          <a:xfrm>
            <a:off x="661988" y="1447800"/>
            <a:ext cx="3971925" cy="497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86313" y="1447800"/>
            <a:ext cx="3973512" cy="497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60400" y="0"/>
            <a:ext cx="8026400" cy="1143000"/>
          </a:xfrm>
        </p:spPr>
        <p:txBody>
          <a:bodyPr/>
          <a:lstStyle/>
          <a:p>
            <a:r>
              <a:rPr lang="en-US"/>
              <a:t>Click to edit Master title style</a:t>
            </a:r>
          </a:p>
        </p:txBody>
      </p:sp>
      <p:sp>
        <p:nvSpPr>
          <p:cNvPr id="3" name="Content Placeholder 2"/>
          <p:cNvSpPr>
            <a:spLocks noGrp="1"/>
          </p:cNvSpPr>
          <p:nvPr>
            <p:ph sz="half" idx="1"/>
          </p:nvPr>
        </p:nvSpPr>
        <p:spPr>
          <a:xfrm>
            <a:off x="661988" y="1447800"/>
            <a:ext cx="3971925" cy="497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786313" y="1447800"/>
            <a:ext cx="3973512" cy="241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786313" y="4013200"/>
            <a:ext cx="3973512" cy="241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Rectangle 2"/>
          <p:cNvSpPr>
            <a:spLocks noGrp="1" noChangeArrowheads="1"/>
          </p:cNvSpPr>
          <p:nvPr/>
        </p:nvSpPr>
        <p:spPr bwMode="auto">
          <a:xfrm>
            <a:off x="660400" y="0"/>
            <a:ext cx="8026400" cy="1143000"/>
          </a:xfrm>
          <a:prstGeom prst="rect">
            <a:avLst/>
          </a:prstGeom>
        </p:spPr>
        <p:txBody>
          <a:bodyPr anchor="ctr"/>
          <a:lstStyle/>
          <a:p>
            <a:pPr algn="ctr" eaLnBrk="0" hangingPunct="0">
              <a:defRPr/>
            </a:pPr>
            <a:endParaRPr lang="en-US" sz="3200">
              <a:solidFill>
                <a:srgbClr val="000000"/>
              </a:solidFill>
              <a:latin typeface="Calibri" pitchFamily="34" charset="0"/>
            </a:endParaRPr>
          </a:p>
        </p:txBody>
      </p:sp>
      <p:sp>
        <p:nvSpPr>
          <p:cNvPr id="3" name="Rectangle 3"/>
          <p:cNvSpPr>
            <a:spLocks noGrp="1" noChangeArrowheads="1"/>
          </p:cNvSpPr>
          <p:nvPr/>
        </p:nvSpPr>
        <p:spPr bwMode="auto">
          <a:xfrm>
            <a:off x="661988" y="1447800"/>
            <a:ext cx="8099425" cy="4978400"/>
          </a:xfrm>
          <a:prstGeom prst="rect">
            <a:avLst/>
          </a:prstGeom>
        </p:spPr>
        <p:txBody>
          <a:bodyPr/>
          <a:lstStyle/>
          <a:p>
            <a:pPr marL="342900" indent="-342900" eaLnBrk="0" hangingPunct="0">
              <a:spcBef>
                <a:spcPct val="20000"/>
              </a:spcBef>
              <a:buFontTx/>
              <a:buChar char="•"/>
              <a:defRPr/>
            </a:pPr>
            <a:endParaRPr lang="en-US" sz="2800">
              <a:solidFill>
                <a:srgbClr val="000000"/>
              </a:solidFill>
              <a:latin typeface="Cambria" pitchFamily="18" charset="0"/>
            </a:endParaRPr>
          </a:p>
        </p:txBody>
      </p:sp>
    </p:spTree>
    <p:extLst>
      <p:ext uri="{BB962C8B-B14F-4D97-AF65-F5344CB8AC3E}">
        <p14:creationId xmlns:p14="http://schemas.microsoft.com/office/powerpoint/2010/main" val="28903754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0"/>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409488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33457777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61988" y="1447800"/>
            <a:ext cx="3971925" cy="4978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86313" y="1447800"/>
            <a:ext cx="3973512" cy="4978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97081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idx="1"/>
          </p:nvPr>
        </p:nvSpPr>
        <p:spPr>
          <a:xfrm>
            <a:off x="285750" y="1277318"/>
            <a:ext cx="8610599" cy="497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5108740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852148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559192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0092247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9341008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8744007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35763" y="0"/>
            <a:ext cx="2024062" cy="6426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60400" y="0"/>
            <a:ext cx="5922963" cy="6426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6245670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AndTx" preserve="1">
  <p:cSld name="Title,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660400" y="0"/>
            <a:ext cx="8026400" cy="1143000"/>
          </a:xfrm>
        </p:spPr>
        <p:txBody>
          <a:bodyPr/>
          <a:lstStyle/>
          <a:p>
            <a:r>
              <a:rPr lang="en-US"/>
              <a:t>Click to edit Master title style</a:t>
            </a:r>
          </a:p>
        </p:txBody>
      </p:sp>
      <p:sp>
        <p:nvSpPr>
          <p:cNvPr id="3" name="Content Placeholder 2"/>
          <p:cNvSpPr>
            <a:spLocks noGrp="1"/>
          </p:cNvSpPr>
          <p:nvPr>
            <p:ph sz="half" idx="1"/>
          </p:nvPr>
        </p:nvSpPr>
        <p:spPr>
          <a:xfrm>
            <a:off x="661988" y="1447800"/>
            <a:ext cx="3971925" cy="497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786313" y="1447800"/>
            <a:ext cx="3973512" cy="497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311931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60400" y="0"/>
            <a:ext cx="8026400" cy="1143000"/>
          </a:xfrm>
        </p:spPr>
        <p:txBody>
          <a:bodyPr/>
          <a:lstStyle/>
          <a:p>
            <a:r>
              <a:rPr lang="en-US"/>
              <a:t>Click to edit Master title style</a:t>
            </a:r>
          </a:p>
        </p:txBody>
      </p:sp>
      <p:sp>
        <p:nvSpPr>
          <p:cNvPr id="3" name="Table Placeholder 2"/>
          <p:cNvSpPr>
            <a:spLocks noGrp="1"/>
          </p:cNvSpPr>
          <p:nvPr>
            <p:ph type="tbl" idx="1"/>
          </p:nvPr>
        </p:nvSpPr>
        <p:spPr>
          <a:xfrm>
            <a:off x="661988" y="1447800"/>
            <a:ext cx="8097837" cy="4978400"/>
          </a:xfrm>
        </p:spPr>
        <p:txBody>
          <a:bodyPr/>
          <a:lstStyle/>
          <a:p>
            <a:pPr lvl="0"/>
            <a:endParaRPr lang="en-US" noProof="0"/>
          </a:p>
        </p:txBody>
      </p:sp>
    </p:spTree>
    <p:extLst>
      <p:ext uri="{BB962C8B-B14F-4D97-AF65-F5344CB8AC3E}">
        <p14:creationId xmlns:p14="http://schemas.microsoft.com/office/powerpoint/2010/main" val="35225514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60400" y="0"/>
            <a:ext cx="8026400" cy="1143000"/>
          </a:xfrm>
        </p:spPr>
        <p:txBody>
          <a:bodyPr/>
          <a:lstStyle/>
          <a:p>
            <a:r>
              <a:rPr lang="en-US"/>
              <a:t>Click to edit Master title style</a:t>
            </a:r>
          </a:p>
        </p:txBody>
      </p:sp>
      <p:sp>
        <p:nvSpPr>
          <p:cNvPr id="3" name="Text Placeholder 2"/>
          <p:cNvSpPr>
            <a:spLocks noGrp="1"/>
          </p:cNvSpPr>
          <p:nvPr>
            <p:ph type="body" sz="half" idx="1"/>
          </p:nvPr>
        </p:nvSpPr>
        <p:spPr>
          <a:xfrm>
            <a:off x="661988" y="1447800"/>
            <a:ext cx="3971925" cy="497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86313" y="1447800"/>
            <a:ext cx="3973512" cy="497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794133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660400" y="0"/>
            <a:ext cx="8026400" cy="1143000"/>
          </a:xfrm>
        </p:spPr>
        <p:txBody>
          <a:bodyPr/>
          <a:lstStyle/>
          <a:p>
            <a:r>
              <a:rPr lang="en-US"/>
              <a:t>Click to edit Master title style</a:t>
            </a:r>
          </a:p>
        </p:txBody>
      </p:sp>
      <p:sp>
        <p:nvSpPr>
          <p:cNvPr id="3" name="Content Placeholder 2"/>
          <p:cNvSpPr>
            <a:spLocks noGrp="1"/>
          </p:cNvSpPr>
          <p:nvPr>
            <p:ph sz="half" idx="1"/>
          </p:nvPr>
        </p:nvSpPr>
        <p:spPr>
          <a:xfrm>
            <a:off x="661988" y="1447800"/>
            <a:ext cx="3971925" cy="4978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786313" y="1447800"/>
            <a:ext cx="3973512" cy="241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786313" y="4013200"/>
            <a:ext cx="3973512" cy="241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3999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61988" y="1447800"/>
            <a:ext cx="3971925" cy="4978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86313" y="1447800"/>
            <a:ext cx="3973512" cy="4978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oleObject" Target="../embeddings/oleObject1.bin"/><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image" Target="../media/image1.png"/><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oleObject" Target="../embeddings/oleObject2.bin"/><Relationship Id="rId2" Type="http://schemas.openxmlformats.org/officeDocument/2006/relationships/slideLayout" Target="../slideLayouts/slideLayout17.xml"/><Relationship Id="rId16" Type="http://schemas.openxmlformats.org/officeDocument/2006/relationships/theme" Target="../theme/theme2.xml"/><Relationship Id="rId20" Type="http://schemas.openxmlformats.org/officeDocument/2006/relationships/image" Target="../media/image4.png"/><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image" Target="../media/image3.png"/><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8" name="Rectangle 2"/>
          <p:cNvSpPr>
            <a:spLocks noGrp="1" noChangeArrowheads="1"/>
          </p:cNvSpPr>
          <p:nvPr>
            <p:ph type="title"/>
          </p:nvPr>
        </p:nvSpPr>
        <p:spPr bwMode="auto">
          <a:xfrm>
            <a:off x="1740876" y="0"/>
            <a:ext cx="7148147"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9" name="Rectangle 3"/>
          <p:cNvSpPr>
            <a:spLocks noGrp="1" noChangeArrowheads="1"/>
          </p:cNvSpPr>
          <p:nvPr>
            <p:ph type="body" idx="1"/>
          </p:nvPr>
        </p:nvSpPr>
        <p:spPr bwMode="auto">
          <a:xfrm>
            <a:off x="522287" y="1277318"/>
            <a:ext cx="8099425" cy="4978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43044" name="Rectangle 4"/>
          <p:cNvSpPr>
            <a:spLocks noChangeArrowheads="1"/>
          </p:cNvSpPr>
          <p:nvPr/>
        </p:nvSpPr>
        <p:spPr bwMode="auto">
          <a:xfrm>
            <a:off x="1439863" y="239713"/>
            <a:ext cx="6846887" cy="339725"/>
          </a:xfrm>
          <a:prstGeom prst="rect">
            <a:avLst/>
          </a:prstGeom>
          <a:noFill/>
          <a:ln w="12700">
            <a:noFill/>
            <a:miter lim="800000"/>
            <a:headEnd/>
            <a:tailEnd/>
          </a:ln>
          <a:effectLst/>
        </p:spPr>
        <p:txBody>
          <a:bodyPr lIns="90487" tIns="44450" rIns="90487" bIns="44450">
            <a:spAutoFit/>
          </a:bodyPr>
          <a:lstStyle/>
          <a:p>
            <a:pPr algn="ctr" eaLnBrk="0" hangingPunct="0">
              <a:defRPr/>
            </a:pPr>
            <a:endParaRPr lang="en-US" sz="2400" b="1">
              <a:solidFill>
                <a:srgbClr val="000000"/>
              </a:solidFill>
              <a:latin typeface="Arial" charset="0"/>
            </a:endParaRPr>
          </a:p>
        </p:txBody>
      </p:sp>
      <p:sp>
        <p:nvSpPr>
          <p:cNvPr id="343048" name="Text Box 8"/>
          <p:cNvSpPr txBox="1">
            <a:spLocks noChangeArrowheads="1"/>
          </p:cNvSpPr>
          <p:nvPr/>
        </p:nvSpPr>
        <p:spPr bwMode="auto">
          <a:xfrm>
            <a:off x="5429249" y="6470650"/>
            <a:ext cx="3503615" cy="276999"/>
          </a:xfrm>
          <a:prstGeom prst="rect">
            <a:avLst/>
          </a:prstGeom>
          <a:noFill/>
          <a:ln w="9525">
            <a:noFill/>
            <a:miter lim="800000"/>
            <a:headEnd/>
            <a:tailEnd/>
          </a:ln>
          <a:effectLst/>
        </p:spPr>
        <p:txBody>
          <a:bodyPr wrap="square">
            <a:spAutoFit/>
          </a:bodyPr>
          <a:lstStyle/>
          <a:p>
            <a:pPr algn="r">
              <a:spcBef>
                <a:spcPct val="50000"/>
              </a:spcBef>
              <a:defRPr/>
            </a:pPr>
            <a:r>
              <a:rPr lang="en-US" sz="1200" dirty="0">
                <a:solidFill>
                  <a:schemeClr val="tx1"/>
                </a:solidFill>
                <a:latin typeface="Arial" charset="0"/>
              </a:rPr>
              <a:t>CARA Analysis Team | </a:t>
            </a:r>
            <a:fld id="{CE85CD8F-0A14-4882-8D17-95C970A51BDF}" type="slidenum">
              <a:rPr lang="en-US" sz="1200" smtClean="0">
                <a:solidFill>
                  <a:schemeClr val="tx1"/>
                </a:solidFill>
                <a:latin typeface="Arial" charset="0"/>
              </a:rPr>
              <a:pPr algn="r">
                <a:spcBef>
                  <a:spcPct val="50000"/>
                </a:spcBef>
                <a:defRPr/>
              </a:pPr>
              <a:t>‹#›</a:t>
            </a:fld>
            <a:endParaRPr lang="en-US" sz="1200" dirty="0">
              <a:solidFill>
                <a:schemeClr val="tx1"/>
              </a:solidFill>
              <a:latin typeface="Arial" charset="0"/>
            </a:endParaRPr>
          </a:p>
        </p:txBody>
      </p:sp>
      <p:sp>
        <p:nvSpPr>
          <p:cNvPr id="343058" name="Rectangle 18"/>
          <p:cNvSpPr>
            <a:spLocks noChangeArrowheads="1"/>
          </p:cNvSpPr>
          <p:nvPr userDrawn="1"/>
        </p:nvSpPr>
        <p:spPr bwMode="auto">
          <a:xfrm>
            <a:off x="0" y="1112838"/>
            <a:ext cx="9144000" cy="42862"/>
          </a:xfrm>
          <a:prstGeom prst="rect">
            <a:avLst/>
          </a:prstGeom>
          <a:solidFill>
            <a:schemeClr val="tx1"/>
          </a:solidFill>
          <a:ln w="9525">
            <a:noFill/>
            <a:miter lim="800000"/>
            <a:headEnd/>
            <a:tailEnd/>
          </a:ln>
          <a:effectLst/>
        </p:spPr>
        <p:txBody>
          <a:bodyPr wrap="none" anchor="ctr"/>
          <a:lstStyle/>
          <a:p>
            <a:pPr algn="ctr">
              <a:defRPr/>
            </a:pPr>
            <a:endParaRPr lang="en-US"/>
          </a:p>
        </p:txBody>
      </p:sp>
      <p:graphicFrame>
        <p:nvGraphicFramePr>
          <p:cNvPr id="1026" name="Object 24"/>
          <p:cNvGraphicFramePr>
            <a:graphicFrameLocks noChangeAspect="1"/>
          </p:cNvGraphicFramePr>
          <p:nvPr/>
        </p:nvGraphicFramePr>
        <p:xfrm>
          <a:off x="-87926" y="87920"/>
          <a:ext cx="1081454" cy="956388"/>
        </p:xfrm>
        <a:graphic>
          <a:graphicData uri="http://schemas.openxmlformats.org/presentationml/2006/ole">
            <mc:AlternateContent xmlns:mc="http://schemas.openxmlformats.org/markup-compatibility/2006">
              <mc:Choice xmlns:v="urn:schemas-microsoft-com:vml" Requires="v">
                <p:oleObj r:id="rId17" imgW="7392432" imgH="6542857" progId="">
                  <p:embed/>
                </p:oleObj>
              </mc:Choice>
              <mc:Fallback>
                <p:oleObj r:id="rId17" imgW="7392432" imgH="6542857" progId="">
                  <p:embed/>
                  <p:pic>
                    <p:nvPicPr>
                      <p:cNvPr id="0" name="Picture 6"/>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87926" y="87920"/>
                        <a:ext cx="1081454" cy="956388"/>
                      </a:xfrm>
                      <a:prstGeom prst="rect">
                        <a:avLst/>
                      </a:prstGeom>
                      <a:noFill/>
                      <a:ln>
                        <a:noFill/>
                      </a:ln>
                      <a:extLst>
                        <a:ext uri="{909E8E84-426E-40DD-AFC4-6F175D3DCCD1}">
                          <a14:hiddenFill xmlns:a14="http://schemas.microsoft.com/office/drawing/2010/main">
                            <a:solidFill>
                              <a:srgbClr val="00CC99"/>
                            </a:solidFill>
                          </a14:hiddenFill>
                        </a:ext>
                        <a:ext uri="{91240B29-F687-4F45-9708-019B960494DF}">
                          <a14:hiddenLine xmlns:a14="http://schemas.microsoft.com/office/drawing/2010/main" w="9525">
                            <a:solidFill>
                              <a:schemeClr val="tx1"/>
                            </a:solidFill>
                            <a:miter lim="800000"/>
                            <a:headEnd/>
                            <a:tailEnd/>
                          </a14:hiddenLine>
                        </a:ext>
                      </a:extLst>
                    </p:spPr>
                  </p:pic>
                </p:oleObj>
              </mc:Fallback>
            </mc:AlternateContent>
          </a:graphicData>
        </a:graphic>
      </p:graphicFrame>
      <p:pic>
        <p:nvPicPr>
          <p:cNvPr id="9" name="Picture 8" descr="CARA.png"/>
          <p:cNvPicPr>
            <a:picLocks noChangeAspect="1"/>
          </p:cNvPicPr>
          <p:nvPr userDrawn="1"/>
        </p:nvPicPr>
        <p:blipFill>
          <a:blip r:embed="rId19" cstate="print"/>
          <a:stretch>
            <a:fillRect/>
          </a:stretch>
        </p:blipFill>
        <p:spPr>
          <a:xfrm>
            <a:off x="815340" y="0"/>
            <a:ext cx="1101382" cy="1101382"/>
          </a:xfrm>
          <a:prstGeom prst="rect">
            <a:avLst/>
          </a:prstGeom>
        </p:spPr>
      </p:pic>
    </p:spTree>
  </p:cSld>
  <p:clrMap bg1="lt1" tx1="dk1" bg2="lt2" tx2="dk2" accent1="accent1" accent2="accent2" accent3="accent3" accent4="accent4" accent5="accent5" accent6="accent6" hlink="hlink" folHlink="folHlink"/>
  <p:sldLayoutIdLst>
    <p:sldLayoutId id="2147484105" r:id="rId1"/>
    <p:sldLayoutId id="2147484091" r:id="rId2"/>
    <p:sldLayoutId id="2147484092" r:id="rId3"/>
    <p:sldLayoutId id="2147484093" r:id="rId4"/>
    <p:sldLayoutId id="2147484094" r:id="rId5"/>
    <p:sldLayoutId id="2147484095" r:id="rId6"/>
    <p:sldLayoutId id="2147484096" r:id="rId7"/>
    <p:sldLayoutId id="2147484097" r:id="rId8"/>
    <p:sldLayoutId id="2147484098" r:id="rId9"/>
    <p:sldLayoutId id="2147484099" r:id="rId10"/>
    <p:sldLayoutId id="2147484100" r:id="rId11"/>
    <p:sldLayoutId id="2147484101" r:id="rId12"/>
    <p:sldLayoutId id="2147484102" r:id="rId13"/>
    <p:sldLayoutId id="2147484103" r:id="rId14"/>
    <p:sldLayoutId id="2147484104" r:id="rId15"/>
  </p:sldLayoutIdLst>
  <p:txStyles>
    <p:titleStyle>
      <a:lvl1pPr algn="r" rtl="0" eaLnBrk="0" fontAlgn="base" hangingPunct="0">
        <a:spcBef>
          <a:spcPct val="0"/>
        </a:spcBef>
        <a:spcAft>
          <a:spcPct val="0"/>
        </a:spcAft>
        <a:defRPr sz="2400" b="1">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3200">
          <a:solidFill>
            <a:schemeClr val="tx1"/>
          </a:solidFill>
          <a:latin typeface="Calibri" pitchFamily="34" charset="0"/>
        </a:defRPr>
      </a:lvl2pPr>
      <a:lvl3pPr algn="ctr" rtl="0" eaLnBrk="0" fontAlgn="base" hangingPunct="0">
        <a:spcBef>
          <a:spcPct val="0"/>
        </a:spcBef>
        <a:spcAft>
          <a:spcPct val="0"/>
        </a:spcAft>
        <a:defRPr sz="3200">
          <a:solidFill>
            <a:schemeClr val="tx1"/>
          </a:solidFill>
          <a:latin typeface="Calibri" pitchFamily="34" charset="0"/>
        </a:defRPr>
      </a:lvl3pPr>
      <a:lvl4pPr algn="ctr" rtl="0" eaLnBrk="0" fontAlgn="base" hangingPunct="0">
        <a:spcBef>
          <a:spcPct val="0"/>
        </a:spcBef>
        <a:spcAft>
          <a:spcPct val="0"/>
        </a:spcAft>
        <a:defRPr sz="3200">
          <a:solidFill>
            <a:schemeClr val="tx1"/>
          </a:solidFill>
          <a:latin typeface="Calibri" pitchFamily="34" charset="0"/>
        </a:defRPr>
      </a:lvl4pPr>
      <a:lvl5pPr algn="ctr" rtl="0" eaLnBrk="0" fontAlgn="base" hangingPunct="0">
        <a:spcBef>
          <a:spcPct val="0"/>
        </a:spcBef>
        <a:spcAft>
          <a:spcPct val="0"/>
        </a:spcAft>
        <a:defRPr sz="3200">
          <a:solidFill>
            <a:schemeClr val="tx1"/>
          </a:solidFill>
          <a:latin typeface="Calibri" pitchFamily="34" charset="0"/>
        </a:defRPr>
      </a:lvl5pPr>
      <a:lvl6pPr marL="457200" algn="ctr" rtl="0" fontAlgn="base">
        <a:spcBef>
          <a:spcPct val="0"/>
        </a:spcBef>
        <a:spcAft>
          <a:spcPct val="0"/>
        </a:spcAft>
        <a:defRPr sz="3200" b="1">
          <a:solidFill>
            <a:schemeClr val="accent2"/>
          </a:solidFill>
          <a:latin typeface="Arial" charset="0"/>
        </a:defRPr>
      </a:lvl6pPr>
      <a:lvl7pPr marL="914400" algn="ctr" rtl="0" fontAlgn="base">
        <a:spcBef>
          <a:spcPct val="0"/>
        </a:spcBef>
        <a:spcAft>
          <a:spcPct val="0"/>
        </a:spcAft>
        <a:defRPr sz="3200" b="1">
          <a:solidFill>
            <a:schemeClr val="accent2"/>
          </a:solidFill>
          <a:latin typeface="Arial" charset="0"/>
        </a:defRPr>
      </a:lvl7pPr>
      <a:lvl8pPr marL="1371600" algn="ctr" rtl="0" fontAlgn="base">
        <a:spcBef>
          <a:spcPct val="0"/>
        </a:spcBef>
        <a:spcAft>
          <a:spcPct val="0"/>
        </a:spcAft>
        <a:defRPr sz="3200" b="1">
          <a:solidFill>
            <a:schemeClr val="accent2"/>
          </a:solidFill>
          <a:latin typeface="Arial" charset="0"/>
        </a:defRPr>
      </a:lvl8pPr>
      <a:lvl9pPr marL="1828800" algn="ctr" rtl="0" fontAlgn="base">
        <a:spcBef>
          <a:spcPct val="0"/>
        </a:spcBef>
        <a:spcAft>
          <a:spcPct val="0"/>
        </a:spcAft>
        <a:defRPr sz="3200" b="1">
          <a:solidFill>
            <a:schemeClr val="accent2"/>
          </a:solidFill>
          <a:latin typeface="Arial" charset="0"/>
        </a:defRPr>
      </a:lvl9pPr>
    </p:titleStyle>
    <p:bodyStyle>
      <a:lvl1pPr marL="164592" indent="-164592" algn="l" rtl="0" eaLnBrk="0" fontAlgn="base" hangingPunct="0">
        <a:spcBef>
          <a:spcPct val="20000"/>
        </a:spcBef>
        <a:spcAft>
          <a:spcPct val="0"/>
        </a:spcAft>
        <a:buChar char="•"/>
        <a:defRPr sz="2000" b="1">
          <a:solidFill>
            <a:schemeClr val="tx1"/>
          </a:solidFill>
          <a:latin typeface="Arial" pitchFamily="34" charset="0"/>
          <a:ea typeface="+mn-ea"/>
          <a:cs typeface="Arial" pitchFamily="34" charset="0"/>
        </a:defRPr>
      </a:lvl1pPr>
      <a:lvl2pPr marL="457200" indent="-173736" algn="l" rtl="0" eaLnBrk="0" fontAlgn="base" hangingPunct="0">
        <a:spcBef>
          <a:spcPct val="20000"/>
        </a:spcBef>
        <a:spcAft>
          <a:spcPct val="0"/>
        </a:spcAft>
        <a:buChar char="–"/>
        <a:defRPr sz="1800">
          <a:solidFill>
            <a:schemeClr val="tx1"/>
          </a:solidFill>
          <a:latin typeface="Arial" pitchFamily="34" charset="0"/>
          <a:cs typeface="Arial" pitchFamily="34" charset="0"/>
        </a:defRPr>
      </a:lvl2pPr>
      <a:lvl3pPr marL="749808" indent="-173736" algn="l" rtl="0" eaLnBrk="0" fontAlgn="base" hangingPunct="0">
        <a:spcBef>
          <a:spcPct val="20000"/>
        </a:spcBef>
        <a:spcAft>
          <a:spcPct val="0"/>
        </a:spcAft>
        <a:buChar char="•"/>
        <a:defRPr sz="1600">
          <a:solidFill>
            <a:schemeClr val="tx1"/>
          </a:solidFill>
          <a:latin typeface="Arial" pitchFamily="34" charset="0"/>
          <a:cs typeface="Arial" pitchFamily="34" charset="0"/>
        </a:defRPr>
      </a:lvl3pPr>
      <a:lvl4pPr marL="1600200" indent="-228600" algn="l" rtl="0" eaLnBrk="0" fontAlgn="base" hangingPunct="0">
        <a:spcBef>
          <a:spcPct val="20000"/>
        </a:spcBef>
        <a:spcAft>
          <a:spcPct val="0"/>
        </a:spcAft>
        <a:buChar char="–"/>
        <a:defRPr>
          <a:solidFill>
            <a:schemeClr val="tx1"/>
          </a:solidFill>
          <a:latin typeface="+mn-lt"/>
        </a:defRPr>
      </a:lvl4pPr>
      <a:lvl5pPr marL="2057400" indent="-228600" algn="l" rtl="0" eaLnBrk="0" fontAlgn="base" hangingPunct="0">
        <a:spcBef>
          <a:spcPct val="20000"/>
        </a:spcBef>
        <a:spcAft>
          <a:spcPct val="0"/>
        </a:spcAft>
        <a:buChar char="»"/>
        <a:defRPr>
          <a:solidFill>
            <a:schemeClr val="tx1"/>
          </a:solidFill>
          <a:latin typeface="+mn-lt"/>
        </a:defRPr>
      </a:lvl5pPr>
      <a:lvl6pPr marL="2514600" indent="-228600" algn="l" rtl="0" fontAlgn="base">
        <a:spcBef>
          <a:spcPct val="20000"/>
        </a:spcBef>
        <a:spcAft>
          <a:spcPct val="0"/>
        </a:spcAft>
        <a:buChar char="»"/>
        <a:defRPr>
          <a:solidFill>
            <a:schemeClr val="accent2"/>
          </a:solidFill>
          <a:latin typeface="+mn-lt"/>
        </a:defRPr>
      </a:lvl6pPr>
      <a:lvl7pPr marL="2971800" indent="-228600" algn="l" rtl="0" fontAlgn="base">
        <a:spcBef>
          <a:spcPct val="20000"/>
        </a:spcBef>
        <a:spcAft>
          <a:spcPct val="0"/>
        </a:spcAft>
        <a:buChar char="»"/>
        <a:defRPr>
          <a:solidFill>
            <a:schemeClr val="accent2"/>
          </a:solidFill>
          <a:latin typeface="+mn-lt"/>
        </a:defRPr>
      </a:lvl7pPr>
      <a:lvl8pPr marL="3429000" indent="-228600" algn="l" rtl="0" fontAlgn="base">
        <a:spcBef>
          <a:spcPct val="20000"/>
        </a:spcBef>
        <a:spcAft>
          <a:spcPct val="0"/>
        </a:spcAft>
        <a:buChar char="»"/>
        <a:defRPr>
          <a:solidFill>
            <a:schemeClr val="accent2"/>
          </a:solidFill>
          <a:latin typeface="+mn-lt"/>
        </a:defRPr>
      </a:lvl8pPr>
      <a:lvl9pPr marL="3886200" indent="-228600" algn="l" rtl="0" fontAlgn="base">
        <a:spcBef>
          <a:spcPct val="20000"/>
        </a:spcBef>
        <a:spcAft>
          <a:spcPct val="0"/>
        </a:spcAft>
        <a:buChar char="»"/>
        <a:defRPr>
          <a:solidFill>
            <a:schemeClr val="accent2"/>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8" name="Rectangle 2"/>
          <p:cNvSpPr>
            <a:spLocks noGrp="1" noChangeArrowheads="1"/>
          </p:cNvSpPr>
          <p:nvPr>
            <p:ph type="title"/>
          </p:nvPr>
        </p:nvSpPr>
        <p:spPr bwMode="auto">
          <a:xfrm>
            <a:off x="1740876" y="0"/>
            <a:ext cx="7148147"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1029" name="Rectangle 3"/>
          <p:cNvSpPr>
            <a:spLocks noGrp="1" noChangeArrowheads="1"/>
          </p:cNvSpPr>
          <p:nvPr>
            <p:ph type="body" idx="1"/>
          </p:nvPr>
        </p:nvSpPr>
        <p:spPr bwMode="auto">
          <a:xfrm>
            <a:off x="661988" y="1447800"/>
            <a:ext cx="8099425" cy="4978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43044" name="Rectangle 4"/>
          <p:cNvSpPr>
            <a:spLocks noChangeArrowheads="1"/>
          </p:cNvSpPr>
          <p:nvPr/>
        </p:nvSpPr>
        <p:spPr bwMode="auto">
          <a:xfrm>
            <a:off x="1439863" y="239713"/>
            <a:ext cx="6846887" cy="339725"/>
          </a:xfrm>
          <a:prstGeom prst="rect">
            <a:avLst/>
          </a:prstGeom>
          <a:noFill/>
          <a:ln w="12700">
            <a:noFill/>
            <a:miter lim="800000"/>
            <a:headEnd/>
            <a:tailEnd/>
          </a:ln>
          <a:effectLst/>
        </p:spPr>
        <p:txBody>
          <a:bodyPr lIns="90487" tIns="44450" rIns="90487" bIns="44450">
            <a:spAutoFit/>
          </a:bodyPr>
          <a:lstStyle/>
          <a:p>
            <a:pPr algn="ctr" eaLnBrk="0" hangingPunct="0">
              <a:defRPr/>
            </a:pPr>
            <a:endParaRPr lang="en-US" sz="2400" b="1">
              <a:solidFill>
                <a:srgbClr val="000000"/>
              </a:solidFill>
              <a:latin typeface="Arial" charset="0"/>
            </a:endParaRPr>
          </a:p>
        </p:txBody>
      </p:sp>
      <p:sp>
        <p:nvSpPr>
          <p:cNvPr id="343048" name="Text Box 8"/>
          <p:cNvSpPr txBox="1">
            <a:spLocks noChangeArrowheads="1"/>
          </p:cNvSpPr>
          <p:nvPr/>
        </p:nvSpPr>
        <p:spPr bwMode="auto">
          <a:xfrm>
            <a:off x="5319347" y="6470650"/>
            <a:ext cx="3613518" cy="276999"/>
          </a:xfrm>
          <a:prstGeom prst="rect">
            <a:avLst/>
          </a:prstGeom>
          <a:noFill/>
          <a:ln w="9525">
            <a:noFill/>
            <a:miter lim="800000"/>
            <a:headEnd/>
            <a:tailEnd/>
          </a:ln>
          <a:effectLst/>
        </p:spPr>
        <p:txBody>
          <a:bodyPr wrap="square">
            <a:spAutoFit/>
          </a:bodyPr>
          <a:lstStyle/>
          <a:p>
            <a:pPr algn="ctr">
              <a:spcBef>
                <a:spcPct val="50000"/>
              </a:spcBef>
              <a:defRPr/>
            </a:pPr>
            <a:r>
              <a:rPr lang="en-US" sz="1200" dirty="0">
                <a:solidFill>
                  <a:srgbClr val="000000"/>
                </a:solidFill>
                <a:latin typeface="Arial" charset="0"/>
              </a:rPr>
              <a:t>N. Sabey | ERB | 18 Jun 2013 | </a:t>
            </a:r>
            <a:fld id="{CE85CD8F-0A14-4882-8D17-95C970A51BDF}" type="slidenum">
              <a:rPr lang="en-US" sz="1200" smtClean="0">
                <a:solidFill>
                  <a:srgbClr val="000000"/>
                </a:solidFill>
                <a:latin typeface="Arial" charset="0"/>
              </a:rPr>
              <a:pPr algn="ctr">
                <a:spcBef>
                  <a:spcPct val="50000"/>
                </a:spcBef>
                <a:defRPr/>
              </a:pPr>
              <a:t>‹#›</a:t>
            </a:fld>
            <a:endParaRPr lang="en-US" sz="1200" dirty="0">
              <a:solidFill>
                <a:srgbClr val="000000"/>
              </a:solidFill>
              <a:latin typeface="Arial" charset="0"/>
            </a:endParaRPr>
          </a:p>
        </p:txBody>
      </p:sp>
      <p:sp>
        <p:nvSpPr>
          <p:cNvPr id="343058" name="Rectangle 18"/>
          <p:cNvSpPr>
            <a:spLocks noChangeArrowheads="1"/>
          </p:cNvSpPr>
          <p:nvPr userDrawn="1"/>
        </p:nvSpPr>
        <p:spPr bwMode="auto">
          <a:xfrm>
            <a:off x="0" y="1112838"/>
            <a:ext cx="9144000" cy="42862"/>
          </a:xfrm>
          <a:prstGeom prst="rect">
            <a:avLst/>
          </a:prstGeom>
          <a:solidFill>
            <a:schemeClr val="tx1"/>
          </a:solidFill>
          <a:ln w="9525">
            <a:noFill/>
            <a:miter lim="800000"/>
            <a:headEnd/>
            <a:tailEnd/>
          </a:ln>
          <a:effectLst/>
        </p:spPr>
        <p:txBody>
          <a:bodyPr wrap="none" anchor="ctr"/>
          <a:lstStyle/>
          <a:p>
            <a:pPr algn="ctr">
              <a:defRPr/>
            </a:pPr>
            <a:endParaRPr lang="en-US"/>
          </a:p>
        </p:txBody>
      </p:sp>
      <p:graphicFrame>
        <p:nvGraphicFramePr>
          <p:cNvPr id="1026" name="Object 24"/>
          <p:cNvGraphicFramePr>
            <a:graphicFrameLocks noChangeAspect="1"/>
          </p:cNvGraphicFramePr>
          <p:nvPr/>
        </p:nvGraphicFramePr>
        <p:xfrm>
          <a:off x="-87926" y="87920"/>
          <a:ext cx="1081454" cy="956388"/>
        </p:xfrm>
        <a:graphic>
          <a:graphicData uri="http://schemas.openxmlformats.org/presentationml/2006/ole">
            <mc:AlternateContent xmlns:mc="http://schemas.openxmlformats.org/markup-compatibility/2006">
              <mc:Choice xmlns:v="urn:schemas-microsoft-com:vml" Requires="v">
                <p:oleObj r:id="rId17" imgW="7392432" imgH="6542857" progId="">
                  <p:embed/>
                </p:oleObj>
              </mc:Choice>
              <mc:Fallback>
                <p:oleObj r:id="rId17" imgW="7392432" imgH="6542857" progId="">
                  <p:embed/>
                  <p:pic>
                    <p:nvPicPr>
                      <p:cNvPr id="0" name=""/>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87926" y="87920"/>
                        <a:ext cx="1081454" cy="956388"/>
                      </a:xfrm>
                      <a:prstGeom prst="rect">
                        <a:avLst/>
                      </a:prstGeom>
                      <a:noFill/>
                      <a:ln>
                        <a:noFill/>
                      </a:ln>
                      <a:extLst>
                        <a:ext uri="{909E8E84-426E-40DD-AFC4-6F175D3DCCD1}">
                          <a14:hiddenFill xmlns:a14="http://schemas.microsoft.com/office/drawing/2010/main">
                            <a:solidFill>
                              <a:srgbClr val="00CC99"/>
                            </a:solidFill>
                          </a14:hiddenFill>
                        </a:ext>
                        <a:ext uri="{91240B29-F687-4F45-9708-019B960494DF}">
                          <a14:hiddenLine xmlns:a14="http://schemas.microsoft.com/office/drawing/2010/main" w="9525">
                            <a:solidFill>
                              <a:schemeClr val="tx1"/>
                            </a:solidFill>
                            <a:miter lim="800000"/>
                            <a:headEnd/>
                            <a:tailEnd/>
                          </a14:hiddenLine>
                        </a:ext>
                      </a:extLst>
                    </p:spPr>
                  </p:pic>
                </p:oleObj>
              </mc:Fallback>
            </mc:AlternateContent>
          </a:graphicData>
        </a:graphic>
      </p:graphicFrame>
      <p:pic>
        <p:nvPicPr>
          <p:cNvPr id="10" name="Picture 9" descr="ailogo.bmp"/>
          <p:cNvPicPr>
            <a:picLocks noChangeAspect="1"/>
          </p:cNvPicPr>
          <p:nvPr userDrawn="1"/>
        </p:nvPicPr>
        <p:blipFill>
          <a:blip r:embed="rId19" cstate="print"/>
          <a:stretch>
            <a:fillRect/>
          </a:stretch>
        </p:blipFill>
        <p:spPr>
          <a:xfrm>
            <a:off x="134815" y="6409593"/>
            <a:ext cx="1363980" cy="327660"/>
          </a:xfrm>
          <a:prstGeom prst="rect">
            <a:avLst/>
          </a:prstGeom>
        </p:spPr>
      </p:pic>
      <p:pic>
        <p:nvPicPr>
          <p:cNvPr id="1030" name="Picture 6" descr="C:\Users\Nick Sabey\Documents\Inkscape\CARA_Concept3\CARA_Logo_300.png"/>
          <p:cNvPicPr>
            <a:picLocks noChangeAspect="1" noChangeArrowheads="1"/>
          </p:cNvPicPr>
          <p:nvPr userDrawn="1"/>
        </p:nvPicPr>
        <p:blipFill>
          <a:blip r:embed="rId20" cstate="print">
            <a:extLst>
              <a:ext uri="{28A0092B-C50C-407E-A947-70E740481C1C}">
                <a14:useLocalDpi xmlns:a14="http://schemas.microsoft.com/office/drawing/2010/main" val="0"/>
              </a:ext>
            </a:extLst>
          </a:blip>
          <a:srcRect/>
          <a:stretch>
            <a:fillRect/>
          </a:stretch>
        </p:blipFill>
        <p:spPr bwMode="auto">
          <a:xfrm>
            <a:off x="858565" y="0"/>
            <a:ext cx="1097280" cy="10972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8361461"/>
      </p:ext>
    </p:extLst>
  </p:cSld>
  <p:clrMap bg1="lt1" tx1="dk1" bg2="lt2" tx2="dk2" accent1="accent1" accent2="accent2" accent3="accent3" accent4="accent4" accent5="accent5" accent6="accent6" hlink="hlink" folHlink="folHlink"/>
  <p:sldLayoutIdLst>
    <p:sldLayoutId id="2147484107" r:id="rId1"/>
    <p:sldLayoutId id="2147484108" r:id="rId2"/>
    <p:sldLayoutId id="2147484109" r:id="rId3"/>
    <p:sldLayoutId id="2147484110" r:id="rId4"/>
    <p:sldLayoutId id="2147484111" r:id="rId5"/>
    <p:sldLayoutId id="2147484112" r:id="rId6"/>
    <p:sldLayoutId id="2147484113" r:id="rId7"/>
    <p:sldLayoutId id="2147484114" r:id="rId8"/>
    <p:sldLayoutId id="2147484115" r:id="rId9"/>
    <p:sldLayoutId id="2147484116" r:id="rId10"/>
    <p:sldLayoutId id="2147484117" r:id="rId11"/>
    <p:sldLayoutId id="2147484118" r:id="rId12"/>
    <p:sldLayoutId id="2147484119" r:id="rId13"/>
    <p:sldLayoutId id="2147484120" r:id="rId14"/>
    <p:sldLayoutId id="2147484121" r:id="rId15"/>
  </p:sldLayoutIdLst>
  <p:txStyles>
    <p:titleStyle>
      <a:lvl1pPr algn="r" rtl="0" eaLnBrk="0" fontAlgn="base" hangingPunct="0">
        <a:spcBef>
          <a:spcPct val="0"/>
        </a:spcBef>
        <a:spcAft>
          <a:spcPct val="0"/>
        </a:spcAft>
        <a:defRPr sz="3200">
          <a:solidFill>
            <a:schemeClr val="tx1"/>
          </a:solidFill>
          <a:latin typeface="+mn-lt"/>
          <a:ea typeface="+mj-ea"/>
          <a:cs typeface="+mj-cs"/>
        </a:defRPr>
      </a:lvl1pPr>
      <a:lvl2pPr algn="ctr" rtl="0" eaLnBrk="0" fontAlgn="base" hangingPunct="0">
        <a:spcBef>
          <a:spcPct val="0"/>
        </a:spcBef>
        <a:spcAft>
          <a:spcPct val="0"/>
        </a:spcAft>
        <a:defRPr sz="3200">
          <a:solidFill>
            <a:schemeClr val="tx1"/>
          </a:solidFill>
          <a:latin typeface="Calibri" pitchFamily="34" charset="0"/>
        </a:defRPr>
      </a:lvl2pPr>
      <a:lvl3pPr algn="ctr" rtl="0" eaLnBrk="0" fontAlgn="base" hangingPunct="0">
        <a:spcBef>
          <a:spcPct val="0"/>
        </a:spcBef>
        <a:spcAft>
          <a:spcPct val="0"/>
        </a:spcAft>
        <a:defRPr sz="3200">
          <a:solidFill>
            <a:schemeClr val="tx1"/>
          </a:solidFill>
          <a:latin typeface="Calibri" pitchFamily="34" charset="0"/>
        </a:defRPr>
      </a:lvl3pPr>
      <a:lvl4pPr algn="ctr" rtl="0" eaLnBrk="0" fontAlgn="base" hangingPunct="0">
        <a:spcBef>
          <a:spcPct val="0"/>
        </a:spcBef>
        <a:spcAft>
          <a:spcPct val="0"/>
        </a:spcAft>
        <a:defRPr sz="3200">
          <a:solidFill>
            <a:schemeClr val="tx1"/>
          </a:solidFill>
          <a:latin typeface="Calibri" pitchFamily="34" charset="0"/>
        </a:defRPr>
      </a:lvl4pPr>
      <a:lvl5pPr algn="ctr" rtl="0" eaLnBrk="0" fontAlgn="base" hangingPunct="0">
        <a:spcBef>
          <a:spcPct val="0"/>
        </a:spcBef>
        <a:spcAft>
          <a:spcPct val="0"/>
        </a:spcAft>
        <a:defRPr sz="3200">
          <a:solidFill>
            <a:schemeClr val="tx1"/>
          </a:solidFill>
          <a:latin typeface="Calibri" pitchFamily="34" charset="0"/>
        </a:defRPr>
      </a:lvl5pPr>
      <a:lvl6pPr marL="457200" algn="ctr" rtl="0" fontAlgn="base">
        <a:spcBef>
          <a:spcPct val="0"/>
        </a:spcBef>
        <a:spcAft>
          <a:spcPct val="0"/>
        </a:spcAft>
        <a:defRPr sz="3200" b="1">
          <a:solidFill>
            <a:schemeClr val="accent2"/>
          </a:solidFill>
          <a:latin typeface="Arial" charset="0"/>
        </a:defRPr>
      </a:lvl6pPr>
      <a:lvl7pPr marL="914400" algn="ctr" rtl="0" fontAlgn="base">
        <a:spcBef>
          <a:spcPct val="0"/>
        </a:spcBef>
        <a:spcAft>
          <a:spcPct val="0"/>
        </a:spcAft>
        <a:defRPr sz="3200" b="1">
          <a:solidFill>
            <a:schemeClr val="accent2"/>
          </a:solidFill>
          <a:latin typeface="Arial" charset="0"/>
        </a:defRPr>
      </a:lvl7pPr>
      <a:lvl8pPr marL="1371600" algn="ctr" rtl="0" fontAlgn="base">
        <a:spcBef>
          <a:spcPct val="0"/>
        </a:spcBef>
        <a:spcAft>
          <a:spcPct val="0"/>
        </a:spcAft>
        <a:defRPr sz="3200" b="1">
          <a:solidFill>
            <a:schemeClr val="accent2"/>
          </a:solidFill>
          <a:latin typeface="Arial" charset="0"/>
        </a:defRPr>
      </a:lvl8pPr>
      <a:lvl9pPr marL="1828800" algn="ctr" rtl="0" fontAlgn="base">
        <a:spcBef>
          <a:spcPct val="0"/>
        </a:spcBef>
        <a:spcAft>
          <a:spcPct val="0"/>
        </a:spcAft>
        <a:defRPr sz="3200" b="1">
          <a:solidFill>
            <a:schemeClr val="accent2"/>
          </a:solidFill>
          <a:latin typeface="Arial" charset="0"/>
        </a:defRPr>
      </a:lvl9pPr>
    </p:titleStyle>
    <p:bodyStyle>
      <a:lvl1pPr marL="342900" indent="-342900" algn="l" rtl="0" eaLnBrk="0" fontAlgn="base" hangingPunct="0">
        <a:spcBef>
          <a:spcPct val="20000"/>
        </a:spcBef>
        <a:spcAft>
          <a:spcPct val="0"/>
        </a:spcAft>
        <a:buChar char="•"/>
        <a:defRPr sz="28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4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a:solidFill>
            <a:schemeClr val="tx1"/>
          </a:solidFill>
          <a:latin typeface="+mn-lt"/>
        </a:defRPr>
      </a:lvl4pPr>
      <a:lvl5pPr marL="2057400" indent="-228600" algn="l" rtl="0" eaLnBrk="0" fontAlgn="base" hangingPunct="0">
        <a:spcBef>
          <a:spcPct val="20000"/>
        </a:spcBef>
        <a:spcAft>
          <a:spcPct val="0"/>
        </a:spcAft>
        <a:buChar char="»"/>
        <a:defRPr>
          <a:solidFill>
            <a:schemeClr val="tx1"/>
          </a:solidFill>
          <a:latin typeface="+mn-lt"/>
        </a:defRPr>
      </a:lvl5pPr>
      <a:lvl6pPr marL="2514600" indent="-228600" algn="l" rtl="0" fontAlgn="base">
        <a:spcBef>
          <a:spcPct val="20000"/>
        </a:spcBef>
        <a:spcAft>
          <a:spcPct val="0"/>
        </a:spcAft>
        <a:buChar char="»"/>
        <a:defRPr>
          <a:solidFill>
            <a:schemeClr val="accent2"/>
          </a:solidFill>
          <a:latin typeface="+mn-lt"/>
        </a:defRPr>
      </a:lvl6pPr>
      <a:lvl7pPr marL="2971800" indent="-228600" algn="l" rtl="0" fontAlgn="base">
        <a:spcBef>
          <a:spcPct val="20000"/>
        </a:spcBef>
        <a:spcAft>
          <a:spcPct val="0"/>
        </a:spcAft>
        <a:buChar char="»"/>
        <a:defRPr>
          <a:solidFill>
            <a:schemeClr val="accent2"/>
          </a:solidFill>
          <a:latin typeface="+mn-lt"/>
        </a:defRPr>
      </a:lvl7pPr>
      <a:lvl8pPr marL="3429000" indent="-228600" algn="l" rtl="0" fontAlgn="base">
        <a:spcBef>
          <a:spcPct val="20000"/>
        </a:spcBef>
        <a:spcAft>
          <a:spcPct val="0"/>
        </a:spcAft>
        <a:buChar char="»"/>
        <a:defRPr>
          <a:solidFill>
            <a:schemeClr val="accent2"/>
          </a:solidFill>
          <a:latin typeface="+mn-lt"/>
        </a:defRPr>
      </a:lvl8pPr>
      <a:lvl9pPr marL="3886200" indent="-228600" algn="l" rtl="0" fontAlgn="base">
        <a:spcBef>
          <a:spcPct val="20000"/>
        </a:spcBef>
        <a:spcAft>
          <a:spcPct val="0"/>
        </a:spcAft>
        <a:buChar char="»"/>
        <a:defRPr>
          <a:solidFill>
            <a:schemeClr val="accent2"/>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ctrTitle" idx="4294967295"/>
          </p:nvPr>
        </p:nvSpPr>
        <p:spPr>
          <a:xfrm>
            <a:off x="0" y="1"/>
            <a:ext cx="9144000" cy="633045"/>
          </a:xfrm>
          <a:solidFill>
            <a:srgbClr val="FFFFFF"/>
          </a:solidFill>
          <a:ln>
            <a:solidFill>
              <a:schemeClr val="bg1"/>
            </a:solidFill>
          </a:ln>
        </p:spPr>
        <p:txBody>
          <a:bodyPr/>
          <a:lstStyle/>
          <a:p>
            <a:pPr eaLnBrk="1" hangingPunct="1"/>
            <a:r>
              <a:rPr lang="en-US" altLang="en-US" dirty="0"/>
              <a:t>Conjunction Assessment Risk Analysis</a:t>
            </a:r>
          </a:p>
        </p:txBody>
      </p:sp>
      <p:sp>
        <p:nvSpPr>
          <p:cNvPr id="5123" name="Rectangle 20"/>
          <p:cNvSpPr>
            <a:spLocks noChangeArrowheads="1"/>
          </p:cNvSpPr>
          <p:nvPr/>
        </p:nvSpPr>
        <p:spPr bwMode="auto">
          <a:xfrm>
            <a:off x="660400" y="0"/>
            <a:ext cx="8026400" cy="1143000"/>
          </a:xfrm>
          <a:prstGeom prst="rect">
            <a:avLst/>
          </a:prstGeom>
          <a:noFill/>
          <a:ln w="9525">
            <a:noFill/>
            <a:miter lim="800000"/>
            <a:headEnd/>
            <a:tailEnd/>
          </a:ln>
        </p:spPr>
        <p:txBody>
          <a:bodyPr anchor="ctr"/>
          <a:lstStyle/>
          <a:p>
            <a:pPr algn="ctr"/>
            <a:endParaRPr lang="en-US" sz="1600" b="1">
              <a:solidFill>
                <a:schemeClr val="accent2"/>
              </a:solidFill>
              <a:latin typeface="Arial" charset="0"/>
            </a:endParaRPr>
          </a:p>
        </p:txBody>
      </p:sp>
      <p:sp>
        <p:nvSpPr>
          <p:cNvPr id="6" name="Subtitle 4"/>
          <p:cNvSpPr>
            <a:spLocks noGrp="1"/>
          </p:cNvSpPr>
          <p:nvPr>
            <p:ph type="subTitle" idx="4294967295"/>
          </p:nvPr>
        </p:nvSpPr>
        <p:spPr>
          <a:xfrm>
            <a:off x="0" y="5140351"/>
            <a:ext cx="9144000" cy="1159747"/>
          </a:xfrm>
        </p:spPr>
        <p:txBody>
          <a:bodyPr>
            <a:noAutofit/>
          </a:bodyPr>
          <a:lstStyle/>
          <a:p>
            <a:pPr marL="0" indent="0" algn="ctr">
              <a:buFontTx/>
              <a:buNone/>
              <a:defRPr/>
            </a:pPr>
            <a:r>
              <a:rPr lang="en-US" sz="2200" dirty="0"/>
              <a:t>Doyle Hall and Nicholas Ravago (Omitron)</a:t>
            </a:r>
          </a:p>
          <a:p>
            <a:pPr marL="0" indent="0" algn="ctr">
              <a:buFontTx/>
              <a:buNone/>
              <a:defRPr/>
            </a:pPr>
            <a:r>
              <a:rPr lang="en-US" sz="2200" dirty="0"/>
              <a:t>2022 April 11</a:t>
            </a:r>
          </a:p>
          <a:p>
            <a:pPr marL="0" indent="0" algn="ctr">
              <a:buFontTx/>
              <a:buNone/>
              <a:defRPr/>
            </a:pPr>
            <a:r>
              <a:rPr lang="en-US" sz="2200" dirty="0"/>
              <a:t>Last Updated 2026 January 5</a:t>
            </a:r>
          </a:p>
        </p:txBody>
      </p:sp>
      <p:sp>
        <p:nvSpPr>
          <p:cNvPr id="5127" name="TextBox 6"/>
          <p:cNvSpPr txBox="1">
            <a:spLocks noChangeArrowheads="1"/>
          </p:cNvSpPr>
          <p:nvPr/>
        </p:nvSpPr>
        <p:spPr bwMode="auto">
          <a:xfrm>
            <a:off x="0" y="6316663"/>
            <a:ext cx="9144000" cy="701675"/>
          </a:xfrm>
          <a:prstGeom prst="rect">
            <a:avLst/>
          </a:prstGeom>
          <a:noFill/>
          <a:ln w="9525">
            <a:noFill/>
            <a:miter lim="800000"/>
            <a:headEnd/>
            <a:tailEnd/>
          </a:ln>
        </p:spPr>
        <p:txBody>
          <a:bodyPr>
            <a:spAutoFit/>
          </a:bodyPr>
          <a:lstStyle/>
          <a:p>
            <a:pPr algn="ctr"/>
            <a:endParaRPr lang="en-US"/>
          </a:p>
          <a:p>
            <a:pPr algn="ctr"/>
            <a:endParaRPr lang="en-US"/>
          </a:p>
        </p:txBody>
      </p:sp>
      <p:graphicFrame>
        <p:nvGraphicFramePr>
          <p:cNvPr id="7" name="Object 24"/>
          <p:cNvGraphicFramePr>
            <a:graphicFrameLocks noChangeAspect="1"/>
          </p:cNvGraphicFramePr>
          <p:nvPr/>
        </p:nvGraphicFramePr>
        <p:xfrm>
          <a:off x="0" y="703384"/>
          <a:ext cx="3400187" cy="3006969"/>
        </p:xfrm>
        <a:graphic>
          <a:graphicData uri="http://schemas.openxmlformats.org/presentationml/2006/ole">
            <mc:AlternateContent xmlns:mc="http://schemas.openxmlformats.org/markup-compatibility/2006">
              <mc:Choice xmlns:v="urn:schemas-microsoft-com:vml" Requires="v">
                <p:oleObj r:id="rId3" imgW="7392432" imgH="6542857" progId="">
                  <p:embed/>
                </p:oleObj>
              </mc:Choice>
              <mc:Fallback>
                <p:oleObj r:id="rId3" imgW="7392432" imgH="6542857" progId="">
                  <p:embed/>
                  <p:pic>
                    <p:nvPicPr>
                      <p:cNvPr id="0"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703384"/>
                        <a:ext cx="3400187" cy="3006969"/>
                      </a:xfrm>
                      <a:prstGeom prst="rect">
                        <a:avLst/>
                      </a:prstGeom>
                      <a:noFill/>
                      <a:ln>
                        <a:noFill/>
                      </a:ln>
                      <a:extLst>
                        <a:ext uri="{909E8E84-426E-40DD-AFC4-6F175D3DCCD1}">
                          <a14:hiddenFill xmlns:a14="http://schemas.microsoft.com/office/drawing/2010/main">
                            <a:solidFill>
                              <a:srgbClr val="00CC99"/>
                            </a:solidFill>
                          </a14:hiddenFill>
                        </a:ext>
                        <a:ext uri="{91240B29-F687-4F45-9708-019B960494DF}">
                          <a14:hiddenLine xmlns:a14="http://schemas.microsoft.com/office/drawing/2010/main" w="9525">
                            <a:solidFill>
                              <a:schemeClr val="tx1"/>
                            </a:solidFill>
                            <a:miter lim="800000"/>
                            <a:headEnd/>
                            <a:tailEnd/>
                          </a14:hiddenLine>
                        </a:ext>
                      </a:extLst>
                    </p:spPr>
                  </p:pic>
                </p:oleObj>
              </mc:Fallback>
            </mc:AlternateContent>
          </a:graphicData>
        </a:graphic>
      </p:graphicFrame>
      <p:pic>
        <p:nvPicPr>
          <p:cNvPr id="8" name="Picture 7" descr="CARA.png"/>
          <p:cNvPicPr>
            <a:picLocks noChangeAspect="1"/>
          </p:cNvPicPr>
          <p:nvPr/>
        </p:nvPicPr>
        <p:blipFill>
          <a:blip r:embed="rId5" cstate="print"/>
          <a:stretch>
            <a:fillRect/>
          </a:stretch>
        </p:blipFill>
        <p:spPr>
          <a:xfrm>
            <a:off x="1949546" y="1958339"/>
            <a:ext cx="3167577" cy="3167577"/>
          </a:xfrm>
          <a:prstGeom prst="rect">
            <a:avLst/>
          </a:prstGeom>
        </p:spPr>
      </p:pic>
      <p:sp>
        <p:nvSpPr>
          <p:cNvPr id="9" name="TextBox 8"/>
          <p:cNvSpPr txBox="1"/>
          <p:nvPr/>
        </p:nvSpPr>
        <p:spPr>
          <a:xfrm>
            <a:off x="5019868" y="1576893"/>
            <a:ext cx="3993503" cy="2985433"/>
          </a:xfrm>
          <a:prstGeom prst="rect">
            <a:avLst/>
          </a:prstGeom>
          <a:noFill/>
        </p:spPr>
        <p:txBody>
          <a:bodyPr wrap="square" rtlCol="0">
            <a:spAutoFit/>
          </a:bodyPr>
          <a:lstStyle/>
          <a:p>
            <a:pPr algn="ctr"/>
            <a:r>
              <a:rPr lang="en-US" sz="2800" b="1" i="1" dirty="0" err="1">
                <a:solidFill>
                  <a:schemeClr val="accent6"/>
                </a:solidFill>
                <a:latin typeface="Arial" panose="020B0604020202020204" pitchFamily="34" charset="0"/>
                <a:cs typeface="Arial" panose="020B0604020202020204" pitchFamily="34" charset="0"/>
              </a:rPr>
              <a:t>EventRate</a:t>
            </a:r>
            <a:endParaRPr lang="en-US" sz="2800" b="1" i="1" dirty="0">
              <a:solidFill>
                <a:schemeClr val="accent6"/>
              </a:solidFill>
              <a:latin typeface="Arial" panose="020B0604020202020204" pitchFamily="34" charset="0"/>
              <a:cs typeface="Arial" panose="020B0604020202020204" pitchFamily="34" charset="0"/>
            </a:endParaRPr>
          </a:p>
          <a:p>
            <a:pPr algn="ctr"/>
            <a:endParaRPr lang="en-US" sz="1400" b="1" i="1" u="sng" dirty="0">
              <a:solidFill>
                <a:schemeClr val="tx1"/>
              </a:solidFill>
              <a:latin typeface="Arial" panose="020B0604020202020204" pitchFamily="34" charset="0"/>
              <a:cs typeface="Arial" panose="020B0604020202020204" pitchFamily="34" charset="0"/>
            </a:endParaRPr>
          </a:p>
          <a:p>
            <a:pPr algn="ctr"/>
            <a:r>
              <a:rPr lang="en-US" sz="2800" b="1" dirty="0">
                <a:solidFill>
                  <a:schemeClr val="tx1"/>
                </a:solidFill>
                <a:latin typeface="Arial" panose="020B0604020202020204" pitchFamily="34" charset="0"/>
                <a:cs typeface="Arial" panose="020B0604020202020204" pitchFamily="34" charset="0"/>
              </a:rPr>
              <a:t>A Program to Estimate Expected Serious Conjunction Rates for CARA Missions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r>
              <a:rPr lang="en-US" dirty="0"/>
              <a:t>: Plotted Spatial Distribution of the Analyzed Unique Conjunction Events</a:t>
            </a:r>
          </a:p>
        </p:txBody>
      </p:sp>
      <p:pic>
        <p:nvPicPr>
          <p:cNvPr id="7" name="Picture 6">
            <a:extLst>
              <a:ext uri="{FF2B5EF4-FFF2-40B4-BE49-F238E27FC236}">
                <a16:creationId xmlns:a16="http://schemas.microsoft.com/office/drawing/2014/main" id="{143BA729-F8E1-4499-A160-E976668F2C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9810" y="1233733"/>
            <a:ext cx="6324380" cy="4741478"/>
          </a:xfrm>
          <a:prstGeom prst="rect">
            <a:avLst/>
          </a:prstGeom>
        </p:spPr>
      </p:pic>
    </p:spTree>
    <p:extLst>
      <p:ext uri="{BB962C8B-B14F-4D97-AF65-F5344CB8AC3E}">
        <p14:creationId xmlns:p14="http://schemas.microsoft.com/office/powerpoint/2010/main" val="36914526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B05F12C9-D7B2-40B5-890F-CED9A2992A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59585"/>
            <a:ext cx="5451901" cy="4087368"/>
          </a:xfrm>
          <a:prstGeom prst="rect">
            <a:avLst/>
          </a:prstGeom>
        </p:spPr>
      </p:pic>
      <p:sp>
        <p:nvSpPr>
          <p:cNvPr id="2" name="Title 1"/>
          <p:cNvSpPr>
            <a:spLocks noGrp="1"/>
          </p:cNvSpPr>
          <p:nvPr>
            <p:ph type="title"/>
          </p:nvPr>
        </p:nvSpPr>
        <p:spPr/>
        <p:txBody>
          <a:bodyPr/>
          <a:lstStyle/>
          <a:p>
            <a:r>
              <a:rPr lang="en-US" dirty="0"/>
              <a:t>Program </a:t>
            </a:r>
            <a:r>
              <a:rPr lang="en-US" i="1" dirty="0" err="1"/>
              <a:t>EventRate</a:t>
            </a:r>
            <a:r>
              <a:rPr lang="en-US" dirty="0"/>
              <a:t>: Plotted Pc Update Sequences for the Analyzed Unique Events</a:t>
            </a: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64144" y="1288916"/>
            <a:ext cx="3200400" cy="2399387"/>
          </a:xfrm>
          <a:prstGeom prst="rect">
            <a:avLst/>
          </a:prstGeom>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64144" y="3834219"/>
            <a:ext cx="3291840" cy="2467939"/>
          </a:xfrm>
          <a:prstGeom prst="rect">
            <a:avLst/>
          </a:prstGeom>
        </p:spPr>
      </p:pic>
      <p:cxnSp>
        <p:nvCxnSpPr>
          <p:cNvPr id="10" name="Straight Arrow Connector 9"/>
          <p:cNvCxnSpPr/>
          <p:nvPr/>
        </p:nvCxnSpPr>
        <p:spPr bwMode="auto">
          <a:xfrm flipH="1">
            <a:off x="3098800" y="3173707"/>
            <a:ext cx="2565344" cy="1059124"/>
          </a:xfrm>
          <a:prstGeom prst="straightConnector1">
            <a:avLst/>
          </a:prstGeom>
          <a:solidFill>
            <a:schemeClr val="accent1"/>
          </a:solidFill>
          <a:ln w="19050" cap="flat" cmpd="sng" algn="ctr">
            <a:solidFill>
              <a:schemeClr val="tx1"/>
            </a:solidFill>
            <a:prstDash val="solid"/>
            <a:round/>
            <a:headEnd type="none" w="med" len="med"/>
            <a:tailEnd type="triangle" w="lg" len="lg"/>
          </a:ln>
          <a:effectLst/>
        </p:spPr>
      </p:cxnSp>
      <p:cxnSp>
        <p:nvCxnSpPr>
          <p:cNvPr id="11" name="Straight Arrow Connector 10"/>
          <p:cNvCxnSpPr>
            <a:stCxn id="8" idx="1"/>
          </p:cNvCxnSpPr>
          <p:nvPr/>
        </p:nvCxnSpPr>
        <p:spPr bwMode="auto">
          <a:xfrm flipH="1" flipV="1">
            <a:off x="3158836" y="4937760"/>
            <a:ext cx="2505308" cy="130429"/>
          </a:xfrm>
          <a:prstGeom prst="straightConnector1">
            <a:avLst/>
          </a:prstGeom>
          <a:solidFill>
            <a:schemeClr val="accent1"/>
          </a:solidFill>
          <a:ln w="19050" cap="flat" cmpd="sng" algn="ctr">
            <a:solidFill>
              <a:schemeClr val="tx1"/>
            </a:solidFill>
            <a:prstDash val="solid"/>
            <a:round/>
            <a:headEnd type="none" w="med" len="med"/>
            <a:tailEnd type="triangle" w="lg" len="lg"/>
          </a:ln>
          <a:effectLst/>
        </p:spPr>
      </p:cxnSp>
    </p:spTree>
    <p:extLst>
      <p:ext uri="{BB962C8B-B14F-4D97-AF65-F5344CB8AC3E}">
        <p14:creationId xmlns:p14="http://schemas.microsoft.com/office/powerpoint/2010/main" val="595698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r>
              <a:rPr lang="en-US" dirty="0"/>
              <a:t>: Plotted Distributions of Last-Update Pc Values for the Unique Events</a:t>
            </a:r>
          </a:p>
        </p:txBody>
      </p:sp>
      <p:pic>
        <p:nvPicPr>
          <p:cNvPr id="7" name="Picture 6">
            <a:extLst>
              <a:ext uri="{FF2B5EF4-FFF2-40B4-BE49-F238E27FC236}">
                <a16:creationId xmlns:a16="http://schemas.microsoft.com/office/drawing/2014/main" id="{7454764A-29BB-403B-8F20-26A84B6593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366" y="1197864"/>
            <a:ext cx="3885802" cy="5029200"/>
          </a:xfrm>
          <a:prstGeom prst="rect">
            <a:avLst/>
          </a:prstGeom>
        </p:spPr>
      </p:pic>
      <p:pic>
        <p:nvPicPr>
          <p:cNvPr id="11" name="Picture 10">
            <a:extLst>
              <a:ext uri="{FF2B5EF4-FFF2-40B4-BE49-F238E27FC236}">
                <a16:creationId xmlns:a16="http://schemas.microsoft.com/office/drawing/2014/main" id="{E855F8F6-2742-48D6-A39C-B92E5B3B04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0" y="1197864"/>
            <a:ext cx="3885802" cy="5029200"/>
          </a:xfrm>
          <a:prstGeom prst="rect">
            <a:avLst/>
          </a:prstGeom>
        </p:spPr>
      </p:pic>
    </p:spTree>
    <p:extLst>
      <p:ext uri="{BB962C8B-B14F-4D97-AF65-F5344CB8AC3E}">
        <p14:creationId xmlns:p14="http://schemas.microsoft.com/office/powerpoint/2010/main" val="14174022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endParaRPr lang="en-US" sz="2400" dirty="0"/>
          </a:p>
          <a:p>
            <a:pPr marL="0" indent="0" algn="ctr">
              <a:buNone/>
            </a:pPr>
            <a:r>
              <a:rPr lang="en-US" sz="2400" dirty="0"/>
              <a:t>Usage Instructions</a:t>
            </a:r>
          </a:p>
        </p:txBody>
      </p:sp>
    </p:spTree>
    <p:extLst>
      <p:ext uri="{BB962C8B-B14F-4D97-AF65-F5344CB8AC3E}">
        <p14:creationId xmlns:p14="http://schemas.microsoft.com/office/powerpoint/2010/main" val="29461178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Usage Instructions for Program </a:t>
            </a:r>
            <a:r>
              <a:rPr lang="en-US" i="1" dirty="0" err="1"/>
              <a:t>EventRate</a:t>
            </a:r>
            <a:br>
              <a:rPr lang="en-US" i="1" dirty="0"/>
            </a:br>
            <a:r>
              <a:rPr lang="en-US" dirty="0"/>
              <a:t>Page 1</a:t>
            </a:r>
          </a:p>
        </p:txBody>
      </p:sp>
      <p:sp>
        <p:nvSpPr>
          <p:cNvPr id="3" name="Content Placeholder 2"/>
          <p:cNvSpPr>
            <a:spLocks noGrp="1"/>
          </p:cNvSpPr>
          <p:nvPr>
            <p:ph idx="1"/>
          </p:nvPr>
        </p:nvSpPr>
        <p:spPr>
          <a:xfrm>
            <a:off x="228600" y="1097280"/>
            <a:ext cx="8686800" cy="5352158"/>
          </a:xfrm>
        </p:spPr>
        <p:txBody>
          <a:bodyPr/>
          <a:lstStyle/>
          <a:p>
            <a:pPr marL="342900" indent="-342900">
              <a:buFont typeface="+mj-lt"/>
              <a:buAutoNum type="arabicPeriod"/>
            </a:pPr>
            <a:r>
              <a:rPr lang="en-US" sz="1600" b="0" dirty="0"/>
              <a:t>Program </a:t>
            </a:r>
            <a:r>
              <a:rPr lang="en-US" sz="1600" b="0" i="1" dirty="0" err="1"/>
              <a:t>EventRate</a:t>
            </a:r>
            <a:r>
              <a:rPr lang="en-US" sz="1600" b="0" dirty="0"/>
              <a:t> obtains required input parameters using a parameter specification file.  Several example parameter specification files are provided in the “</a:t>
            </a:r>
            <a:r>
              <a:rPr lang="en-US" sz="1600" b="0" dirty="0" err="1"/>
              <a:t>params</a:t>
            </a:r>
            <a:r>
              <a:rPr lang="en-US" sz="1600" b="0" dirty="0"/>
              <a:t>” directory of the default distribution (such as LEO22_HST_Example1.m). These files can be used as templates for building new parameter files.</a:t>
            </a:r>
          </a:p>
          <a:p>
            <a:pPr marL="342900" indent="-342900">
              <a:buFont typeface="+mj-lt"/>
              <a:buAutoNum type="arabicPeriod"/>
            </a:pPr>
            <a:r>
              <a:rPr lang="en-US" sz="1600" b="0" dirty="0"/>
              <a:t>To estimate serious event rates for a prospective (or current) CARA mission, first find the CARA orbital regime that the mission plans to occupy (e.g., LEO2-3, LEO3-3, etc.).</a:t>
            </a:r>
          </a:p>
          <a:p>
            <a:pPr marL="342900" indent="-342900">
              <a:buFont typeface="+mj-lt"/>
              <a:buAutoNum type="arabicPeriod"/>
            </a:pPr>
            <a:r>
              <a:rPr lang="en-US" sz="1600" b="0" dirty="0"/>
              <a:t>Next, find a set of one or more current or past CARA missions within the CARA orbital regime that have orbital parameters most similar to that of the prospective mission. The archived conjunction data for this “selected” set of satellites will be used within the semi-empirical analysis algorithm.</a:t>
            </a:r>
            <a:endParaRPr lang="en-US" sz="1400" b="0" dirty="0"/>
          </a:p>
          <a:p>
            <a:pPr marL="635508" lvl="1" indent="-342900">
              <a:buFont typeface="+mj-lt"/>
              <a:buAutoNum type="alphaLcPeriod"/>
            </a:pPr>
            <a:r>
              <a:rPr lang="en-US" sz="1400" dirty="0"/>
              <a:t>For example, in the pre-launch phase of a planned LEO2-2 mission with orbital parameters similar to those of the Hubble Spare Telescope (HST) mission, one would select HST itself (20580), as shown in the parameter file the LEO22_HST_Example1.m.</a:t>
            </a:r>
            <a:endParaRPr lang="en-US" sz="1400" b="0" dirty="0"/>
          </a:p>
          <a:p>
            <a:pPr marL="635508" lvl="1" indent="-342900">
              <a:buFont typeface="+mj-lt"/>
              <a:buAutoNum type="alphaLcPeriod"/>
            </a:pPr>
            <a:r>
              <a:rPr lang="en-US" sz="1400" b="0" dirty="0"/>
              <a:t>Similarly, for a planned </a:t>
            </a:r>
            <a:r>
              <a:rPr lang="en-US" sz="1400" dirty="0"/>
              <a:t>LEO3-2 </a:t>
            </a:r>
            <a:r>
              <a:rPr lang="en-US" sz="1400" b="0" dirty="0"/>
              <a:t>mission with an orbital parameters similar to those of the A-train satellites, one could combine the archived conjunction data for the following four selected A-train members: 27424 (Aqua), 28376 (Aura), 38337 (GCOM-W1), 40059 (OCO-2), as shown in the </a:t>
            </a:r>
            <a:r>
              <a:rPr lang="en-US" sz="1400" dirty="0"/>
              <a:t>parameter file LEO23_Atrain_Example1.m</a:t>
            </a:r>
            <a:r>
              <a:rPr lang="en-US" sz="1400" b="0" dirty="0"/>
              <a:t>.</a:t>
            </a:r>
          </a:p>
          <a:p>
            <a:pPr marL="635508" lvl="1" indent="-342900">
              <a:buFont typeface="+mj-lt"/>
              <a:buAutoNum type="alphaLcPeriod"/>
            </a:pPr>
            <a:r>
              <a:rPr lang="en-US" sz="1400" dirty="0"/>
              <a:t>All other mission parameters for the prospective mission (i.e., HBR, on-orbit lifetime, etc.) do not have to be similar to those of the selected CARA missions. So for the A-train example above, the prospective mission does not need to have an HBR that is the same as (or event similar to) any of the selected A-train satellites. The semi-empirical analysis algorithm only uses archived conjunction states and </a:t>
            </a:r>
            <a:r>
              <a:rPr lang="en-US" sz="1400" dirty="0" err="1"/>
              <a:t>covariances</a:t>
            </a:r>
            <a:r>
              <a:rPr lang="en-US" sz="1400" dirty="0"/>
              <a:t>, which do not depend on archived HBR values or other mission properties.</a:t>
            </a:r>
          </a:p>
        </p:txBody>
      </p:sp>
    </p:spTree>
    <p:extLst>
      <p:ext uri="{BB962C8B-B14F-4D97-AF65-F5344CB8AC3E}">
        <p14:creationId xmlns:p14="http://schemas.microsoft.com/office/powerpoint/2010/main" val="17421971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Usage Instructions for Program </a:t>
            </a:r>
            <a:r>
              <a:rPr lang="en-US" i="1" dirty="0" err="1"/>
              <a:t>EventRate</a:t>
            </a:r>
            <a:br>
              <a:rPr lang="en-US" i="1" dirty="0"/>
            </a:br>
            <a:r>
              <a:rPr lang="en-US" dirty="0"/>
              <a:t>Page 2</a:t>
            </a:r>
          </a:p>
        </p:txBody>
      </p:sp>
      <p:sp>
        <p:nvSpPr>
          <p:cNvPr id="3" name="Content Placeholder 2"/>
          <p:cNvSpPr>
            <a:spLocks noGrp="1"/>
          </p:cNvSpPr>
          <p:nvPr>
            <p:ph idx="1"/>
          </p:nvPr>
        </p:nvSpPr>
        <p:spPr>
          <a:xfrm>
            <a:off x="228600" y="1097280"/>
            <a:ext cx="8686800" cy="5478618"/>
          </a:xfrm>
        </p:spPr>
        <p:txBody>
          <a:bodyPr/>
          <a:lstStyle/>
          <a:p>
            <a:pPr marL="342900" indent="-342900">
              <a:buFont typeface="+mj-lt"/>
              <a:buAutoNum type="arabicPeriod" startAt="4"/>
            </a:pPr>
            <a:r>
              <a:rPr lang="en-US" sz="1600" b="0" dirty="0"/>
              <a:t>Build an OCMDB database .mat file that holds all of the conjunction data for the selected satellites, or a corresponding OCMDB </a:t>
            </a:r>
            <a:r>
              <a:rPr lang="en-US" sz="1600" b="0" dirty="0" err="1"/>
              <a:t>PcTable</a:t>
            </a:r>
            <a:r>
              <a:rPr lang="en-US" sz="1600" b="0" dirty="0"/>
              <a:t> file that holds </a:t>
            </a:r>
            <a:r>
              <a:rPr lang="en-US" sz="1600" b="0" dirty="0" err="1"/>
              <a:t>precalculated</a:t>
            </a:r>
            <a:r>
              <a:rPr lang="en-US" sz="1600" b="0" dirty="0"/>
              <a:t> Pc values.</a:t>
            </a:r>
          </a:p>
          <a:p>
            <a:pPr marL="635508" lvl="1" indent="-342900">
              <a:buFont typeface="+mj-lt"/>
              <a:buAutoNum type="alphaLcPeriod"/>
            </a:pPr>
            <a:r>
              <a:rPr lang="en-US" sz="1400" b="0" dirty="0"/>
              <a:t>For LEO22_HST_Example1</a:t>
            </a:r>
            <a:r>
              <a:rPr lang="en-US" sz="1400" dirty="0"/>
              <a:t>, the </a:t>
            </a:r>
            <a:r>
              <a:rPr lang="en-US" sz="1400" dirty="0" err="1"/>
              <a:t>Test_C.mat</a:t>
            </a:r>
            <a:r>
              <a:rPr lang="en-US" sz="1400" dirty="0"/>
              <a:t> file is provided in the distribution.</a:t>
            </a:r>
          </a:p>
          <a:p>
            <a:pPr marL="635508" lvl="1" indent="-342900">
              <a:buFont typeface="+mj-lt"/>
              <a:buAutoNum type="alphaLcPeriod"/>
            </a:pPr>
            <a:r>
              <a:rPr lang="en-US" sz="1400" b="0" dirty="0"/>
              <a:t>For </a:t>
            </a:r>
            <a:r>
              <a:rPr lang="en-US" sz="1400" dirty="0"/>
              <a:t>LEO23_Atrain_Example1, the </a:t>
            </a:r>
            <a:r>
              <a:rPr lang="en-US" sz="1400" dirty="0" err="1"/>
              <a:t>Test_B.mat</a:t>
            </a:r>
            <a:r>
              <a:rPr lang="en-US" sz="1400" dirty="0"/>
              <a:t> file is provided in the distribution</a:t>
            </a:r>
          </a:p>
          <a:p>
            <a:pPr marL="635508" lvl="1" indent="-342900">
              <a:buFont typeface="+mj-lt"/>
              <a:buAutoNum type="alphaLcPeriod"/>
            </a:pPr>
            <a:r>
              <a:rPr lang="en-US" sz="1400" dirty="0"/>
              <a:t>An OCMDB </a:t>
            </a:r>
            <a:r>
              <a:rPr lang="en-US" sz="1400" dirty="0" err="1"/>
              <a:t>PcTable</a:t>
            </a:r>
            <a:r>
              <a:rPr lang="en-US" sz="1400" dirty="0"/>
              <a:t> file containing a curated set of missions is provided in the data directory and a list of curated satellites </a:t>
            </a:r>
            <a:r>
              <a:rPr lang="en-US" sz="1400"/>
              <a:t>in this file </a:t>
            </a:r>
            <a:r>
              <a:rPr lang="en-US" sz="1400" dirty="0"/>
              <a:t>is provided in the doc directory. Users desiring data from other missions or timeframes may reach out to the CARA team via an issue request on the GitHub site.</a:t>
            </a:r>
            <a:endParaRPr lang="en-US" sz="1400" b="0" dirty="0"/>
          </a:p>
          <a:p>
            <a:pPr marL="342900" indent="-342900">
              <a:buFont typeface="+mj-lt"/>
              <a:buAutoNum type="arabicPeriod" startAt="4"/>
            </a:pPr>
            <a:r>
              <a:rPr lang="en-US" sz="1600" b="0" dirty="0"/>
              <a:t>Copy one of the provided example parameter specification files to a file to be used for the prospective mission being analyzed.  For example, for a new mission in an HST-like orbit, the file LEO22_HST_Example1.m could be copied to a file called </a:t>
            </a:r>
            <a:r>
              <a:rPr lang="en-US" sz="1600" b="0" dirty="0" err="1"/>
              <a:t>New_Mission.m</a:t>
            </a:r>
            <a:r>
              <a:rPr lang="en-US" sz="1600" b="0" dirty="0"/>
              <a:t>. This new file should be placed within the “</a:t>
            </a:r>
            <a:r>
              <a:rPr lang="en-US" sz="1600" b="0" dirty="0" err="1"/>
              <a:t>params</a:t>
            </a:r>
            <a:r>
              <a:rPr lang="en-US" sz="1600" b="0" dirty="0"/>
              <a:t>” subdirectory.</a:t>
            </a:r>
          </a:p>
          <a:p>
            <a:pPr marL="342900" indent="-342900">
              <a:buFont typeface="+mj-lt"/>
              <a:buAutoNum type="arabicPeriod" startAt="4"/>
            </a:pPr>
            <a:r>
              <a:rPr lang="en-US" sz="1600" b="0" dirty="0"/>
              <a:t>Edit the new parameters specification file to reflect the desired properties for the prospective mission, which should include the following satellite and mission properties:</a:t>
            </a:r>
            <a:endParaRPr lang="en-US" sz="1400" dirty="0"/>
          </a:p>
          <a:p>
            <a:pPr marL="635508" lvl="1" indent="-342900">
              <a:buFont typeface="+mj-lt"/>
              <a:buAutoNum type="alphaLcPeriod"/>
            </a:pPr>
            <a:r>
              <a:rPr lang="en-US" sz="1400" dirty="0"/>
              <a:t>Short name of prospective mission: </a:t>
            </a:r>
            <a:r>
              <a:rPr lang="en-US" sz="1400" dirty="0" err="1">
                <a:solidFill>
                  <a:schemeClr val="accent6"/>
                </a:solidFill>
              </a:rPr>
              <a:t>mission_name</a:t>
            </a:r>
            <a:r>
              <a:rPr lang="en-US" sz="1400" dirty="0"/>
              <a:t> (recommended length: five characters or less)</a:t>
            </a:r>
            <a:endParaRPr lang="en-US" sz="1400" dirty="0">
              <a:solidFill>
                <a:schemeClr val="accent6"/>
              </a:solidFill>
            </a:endParaRPr>
          </a:p>
          <a:p>
            <a:pPr marL="635508" lvl="1" indent="-342900">
              <a:buFont typeface="+mj-lt"/>
              <a:buAutoNum type="alphaLcPeriod"/>
            </a:pPr>
            <a:r>
              <a:rPr lang="en-US" sz="1400" dirty="0"/>
              <a:t>Satellite properties: </a:t>
            </a:r>
            <a:r>
              <a:rPr lang="en-US" sz="1400" dirty="0" err="1">
                <a:solidFill>
                  <a:schemeClr val="accent6"/>
                </a:solidFill>
              </a:rPr>
              <a:t>mission_HBR_meters</a:t>
            </a:r>
            <a:r>
              <a:rPr lang="en-US" sz="1400" dirty="0">
                <a:solidFill>
                  <a:schemeClr val="accent6"/>
                </a:solidFill>
              </a:rPr>
              <a:t>, </a:t>
            </a:r>
            <a:r>
              <a:rPr lang="en-US" sz="1400" b="0" dirty="0" err="1">
                <a:solidFill>
                  <a:schemeClr val="accent6"/>
                </a:solidFill>
              </a:rPr>
              <a:t>mission_duration_years</a:t>
            </a:r>
            <a:r>
              <a:rPr lang="en-US" sz="1400" b="0" dirty="0">
                <a:solidFill>
                  <a:schemeClr val="accent6"/>
                </a:solidFill>
              </a:rPr>
              <a:t>, </a:t>
            </a:r>
            <a:r>
              <a:rPr lang="en-US" sz="1400" b="0" dirty="0"/>
              <a:t>and</a:t>
            </a:r>
            <a:r>
              <a:rPr lang="en-US" sz="1400" b="0" dirty="0">
                <a:solidFill>
                  <a:schemeClr val="accent6"/>
                </a:solidFill>
              </a:rPr>
              <a:t> </a:t>
            </a:r>
            <a:r>
              <a:rPr lang="en-US" sz="1400" b="0" dirty="0" err="1">
                <a:solidFill>
                  <a:schemeClr val="accent6"/>
                </a:solidFill>
              </a:rPr>
              <a:t>mission_on_orbit_mass_kg</a:t>
            </a:r>
            <a:endParaRPr lang="en-US" sz="1400" b="0" dirty="0">
              <a:solidFill>
                <a:schemeClr val="accent6"/>
              </a:solidFill>
            </a:endParaRPr>
          </a:p>
          <a:p>
            <a:pPr marL="635508" lvl="1" indent="-342900">
              <a:buFont typeface="+mj-lt"/>
              <a:buAutoNum type="alphaLcPeriod"/>
            </a:pPr>
            <a:r>
              <a:rPr lang="en-US" sz="1400" b="0" dirty="0"/>
              <a:t>RMM execution threshold Pc </a:t>
            </a:r>
            <a:r>
              <a:rPr lang="en-US" sz="1400" dirty="0"/>
              <a:t>value: </a:t>
            </a:r>
            <a:r>
              <a:rPr lang="en-US" sz="1400" b="0" dirty="0" err="1">
                <a:solidFill>
                  <a:schemeClr val="accent6"/>
                </a:solidFill>
              </a:rPr>
              <a:t>EventRate_Pc_value</a:t>
            </a:r>
            <a:endParaRPr lang="en-US" sz="1400" dirty="0">
              <a:solidFill>
                <a:schemeClr val="accent6"/>
              </a:solidFill>
            </a:endParaRPr>
          </a:p>
          <a:p>
            <a:pPr marL="635508" lvl="1" indent="-342900">
              <a:buFont typeface="+mj-lt"/>
              <a:buAutoNum type="alphaLcPeriod"/>
            </a:pPr>
            <a:r>
              <a:rPr lang="en-US" sz="1400" b="0" dirty="0"/>
              <a:t>RMM commit/consider times (days before TCA): </a:t>
            </a:r>
            <a:r>
              <a:rPr lang="en-US" sz="1400" b="0" dirty="0" err="1">
                <a:solidFill>
                  <a:schemeClr val="accent6"/>
                </a:solidFill>
              </a:rPr>
              <a:t>Tcommit_days</a:t>
            </a:r>
            <a:r>
              <a:rPr lang="en-US" sz="1400" b="0" dirty="0">
                <a:solidFill>
                  <a:schemeClr val="accent6"/>
                </a:solidFill>
              </a:rPr>
              <a:t> </a:t>
            </a:r>
            <a:r>
              <a:rPr lang="en-US" sz="1400" b="0" dirty="0"/>
              <a:t>and</a:t>
            </a:r>
            <a:r>
              <a:rPr lang="en-US" sz="1400" b="0" dirty="0">
                <a:solidFill>
                  <a:schemeClr val="accent6"/>
                </a:solidFill>
              </a:rPr>
              <a:t> </a:t>
            </a:r>
            <a:r>
              <a:rPr lang="en-US" sz="1400" b="0" dirty="0" err="1">
                <a:solidFill>
                  <a:schemeClr val="accent6"/>
                </a:solidFill>
              </a:rPr>
              <a:t>Tconsider_days</a:t>
            </a:r>
            <a:endParaRPr lang="en-US" sz="1400" b="0" dirty="0">
              <a:solidFill>
                <a:schemeClr val="accent6"/>
              </a:solidFill>
            </a:endParaRPr>
          </a:p>
          <a:p>
            <a:pPr marL="635508" lvl="1" indent="-342900">
              <a:buFont typeface="+mj-lt"/>
              <a:buAutoNum type="alphaLcPeriod"/>
            </a:pPr>
            <a:r>
              <a:rPr lang="en-US" sz="1400" dirty="0"/>
              <a:t>Type of RMM maneuver </a:t>
            </a:r>
            <a:r>
              <a:rPr lang="en-US" sz="1400" dirty="0" err="1">
                <a:solidFill>
                  <a:schemeClr val="accent6"/>
                </a:solidFill>
              </a:rPr>
              <a:t>RemManeuver</a:t>
            </a:r>
            <a:r>
              <a:rPr lang="en-US" sz="1400" dirty="0"/>
              <a:t> and associated Pc reduction factor </a:t>
            </a:r>
            <a:r>
              <a:rPr lang="en-US" sz="1400" dirty="0" err="1">
                <a:solidFill>
                  <a:schemeClr val="accent6"/>
                </a:solidFill>
              </a:rPr>
              <a:t>RemReduction</a:t>
            </a:r>
            <a:endParaRPr lang="en-US" sz="1400" dirty="0">
              <a:solidFill>
                <a:schemeClr val="accent6"/>
              </a:solidFill>
            </a:endParaRPr>
          </a:p>
          <a:p>
            <a:pPr marL="635508" lvl="1" indent="-342900">
              <a:buFont typeface="+mj-lt"/>
              <a:buAutoNum type="alphaLcPeriod"/>
            </a:pPr>
            <a:r>
              <a:rPr lang="en-US" sz="1400" b="0" dirty="0"/>
              <a:t>Flag to exclude likely non-catastrophic events for RMMs: </a:t>
            </a:r>
            <a:r>
              <a:rPr lang="en-US" sz="1400" b="0" dirty="0" err="1">
                <a:solidFill>
                  <a:schemeClr val="accent6"/>
                </a:solidFill>
              </a:rPr>
              <a:t>exclude_noncatastrophic</a:t>
            </a:r>
            <a:endParaRPr lang="en-US" sz="1400" dirty="0">
              <a:solidFill>
                <a:schemeClr val="accent6"/>
              </a:solidFill>
            </a:endParaRPr>
          </a:p>
          <a:p>
            <a:pPr marL="635508" lvl="1" indent="-342900">
              <a:buFont typeface="+mj-lt"/>
              <a:buAutoNum type="alphaLcPeriod"/>
            </a:pPr>
            <a:r>
              <a:rPr lang="en-US" sz="1400" b="0" dirty="0"/>
              <a:t>Secondary population growth factor for the mission: </a:t>
            </a:r>
            <a:r>
              <a:rPr lang="en-US" sz="1400" b="0" dirty="0" err="1">
                <a:solidFill>
                  <a:schemeClr val="accent6"/>
                </a:solidFill>
              </a:rPr>
              <a:t>SecondaryCatalogGrowth</a:t>
            </a:r>
            <a:endParaRPr lang="en-US" sz="1400" b="0" dirty="0">
              <a:solidFill>
                <a:schemeClr val="accent6"/>
              </a:solidFill>
            </a:endParaRPr>
          </a:p>
          <a:p>
            <a:pPr marL="342900" indent="-342900">
              <a:buFont typeface="+mj-lt"/>
              <a:buAutoNum type="arabicPeriod" startAt="4"/>
            </a:pPr>
            <a:endParaRPr lang="en-US" sz="1400" b="0" dirty="0"/>
          </a:p>
          <a:p>
            <a:pPr marL="342900" indent="-342900">
              <a:buFont typeface="+mj-lt"/>
              <a:buAutoNum type="arabicPeriod" startAt="4"/>
            </a:pPr>
            <a:endParaRPr lang="en-US" sz="1400" b="0" dirty="0"/>
          </a:p>
        </p:txBody>
      </p:sp>
    </p:spTree>
    <p:extLst>
      <p:ext uri="{BB962C8B-B14F-4D97-AF65-F5344CB8AC3E}">
        <p14:creationId xmlns:p14="http://schemas.microsoft.com/office/powerpoint/2010/main" val="4219730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Usage Instructions for Program </a:t>
            </a:r>
            <a:r>
              <a:rPr lang="en-US" i="1" dirty="0" err="1"/>
              <a:t>EventRate</a:t>
            </a:r>
            <a:br>
              <a:rPr lang="en-US" i="1" dirty="0"/>
            </a:br>
            <a:r>
              <a:rPr lang="en-US" dirty="0"/>
              <a:t>Page 3</a:t>
            </a:r>
          </a:p>
        </p:txBody>
      </p:sp>
      <p:sp>
        <p:nvSpPr>
          <p:cNvPr id="3" name="Content Placeholder 2"/>
          <p:cNvSpPr>
            <a:spLocks noGrp="1"/>
          </p:cNvSpPr>
          <p:nvPr>
            <p:ph idx="1"/>
          </p:nvPr>
        </p:nvSpPr>
        <p:spPr>
          <a:xfrm>
            <a:off x="228600" y="1097279"/>
            <a:ext cx="8686800" cy="5400797"/>
          </a:xfrm>
        </p:spPr>
        <p:txBody>
          <a:bodyPr/>
          <a:lstStyle/>
          <a:p>
            <a:pPr marL="342900" indent="-342900">
              <a:buFont typeface="+mj-lt"/>
              <a:buAutoNum type="arabicPeriod" startAt="7"/>
            </a:pPr>
            <a:r>
              <a:rPr lang="en-US" sz="1600" b="0" dirty="0"/>
              <a:t>Execute the </a:t>
            </a:r>
            <a:r>
              <a:rPr lang="en-US" sz="1600" b="0" i="1" dirty="0" err="1"/>
              <a:t>EventRate</a:t>
            </a:r>
            <a:r>
              <a:rPr lang="en-US" sz="1600" b="0" dirty="0"/>
              <a:t> function from the main </a:t>
            </a:r>
            <a:r>
              <a:rPr lang="en-US" sz="1600" b="0" i="1" dirty="0" err="1"/>
              <a:t>EventRate</a:t>
            </a:r>
            <a:r>
              <a:rPr lang="en-US" sz="1600" b="0" dirty="0"/>
              <a:t> directory for the analysis, using the following calling syntax:</a:t>
            </a:r>
          </a:p>
          <a:p>
            <a:pPr marL="0" indent="0">
              <a:buNone/>
            </a:pPr>
            <a:r>
              <a:rPr lang="en-US" sz="1600" b="0" dirty="0"/>
              <a:t>	</a:t>
            </a:r>
            <a:r>
              <a:rPr lang="en-US" sz="1600" b="0" dirty="0" err="1"/>
              <a:t>EventRateOutput</a:t>
            </a:r>
            <a:r>
              <a:rPr lang="en-US" sz="1600" b="0" dirty="0"/>
              <a:t> = </a:t>
            </a:r>
            <a:r>
              <a:rPr lang="en-US" sz="1600" b="0" dirty="0" err="1"/>
              <a:t>EventRate</a:t>
            </a:r>
            <a:r>
              <a:rPr lang="en-US" sz="1600" b="0" dirty="0"/>
              <a:t>(‘</a:t>
            </a:r>
            <a:r>
              <a:rPr lang="en-US" sz="1600" b="0" dirty="0" err="1"/>
              <a:t>New_Mission</a:t>
            </a:r>
            <a:r>
              <a:rPr lang="en-US" sz="1600" b="0" dirty="0"/>
              <a:t>’);</a:t>
            </a:r>
          </a:p>
          <a:p>
            <a:pPr marL="342900" indent="-342900">
              <a:buFont typeface="+mj-lt"/>
              <a:buAutoNum type="arabicPeriod" startAt="8"/>
            </a:pPr>
            <a:r>
              <a:rPr lang="en-US" sz="1600" b="0" dirty="0"/>
              <a:t>Upon completion </a:t>
            </a:r>
            <a:r>
              <a:rPr lang="en-US" sz="1600" b="0" dirty="0" err="1"/>
              <a:t>EventRateOutput</a:t>
            </a:r>
            <a:r>
              <a:rPr lang="en-US" sz="1600" b="0" dirty="0"/>
              <a:t> will hold the quantitative estimates from the semi-empirical analysis, with the following fields</a:t>
            </a:r>
          </a:p>
          <a:p>
            <a:pPr marL="635508" lvl="1" indent="-342900">
              <a:buFont typeface="+mj-lt"/>
              <a:buAutoNum type="alphaLcPeriod"/>
            </a:pPr>
            <a:r>
              <a:rPr lang="en-US" sz="1400" dirty="0" err="1">
                <a:solidFill>
                  <a:schemeClr val="accent6"/>
                </a:solidFill>
              </a:rPr>
              <a:t>MissionEventRate</a:t>
            </a:r>
            <a:r>
              <a:rPr lang="en-US" sz="1400" dirty="0"/>
              <a:t> = 1x3 array holding the estimated mission-average RMM rate, and the associated 95% variation range for the multi-realization semi-empirical analysis: [median, 95%-low, 95%-high].</a:t>
            </a:r>
          </a:p>
          <a:p>
            <a:pPr marL="635508" lvl="1" indent="-342900">
              <a:buFont typeface="+mj-lt"/>
              <a:buAutoNum type="alphaLcPeriod"/>
            </a:pPr>
            <a:r>
              <a:rPr lang="en-US" sz="1400" dirty="0" err="1">
                <a:solidFill>
                  <a:schemeClr val="accent6"/>
                </a:solidFill>
              </a:rPr>
              <a:t>CumulativePcNoRMMs</a:t>
            </a:r>
            <a:r>
              <a:rPr lang="en-US" sz="1400" dirty="0"/>
              <a:t> = 1x3 array holding the estimated mission-cumulative Pc value for the mission if no RMMs were executed at all to mitigate the collision risk, and the associated 95% variation range for the multi-realization semi-empirical analysis: [median, 95%-low, 95%-high].</a:t>
            </a:r>
          </a:p>
          <a:p>
            <a:pPr marL="635508" lvl="1" indent="-342900">
              <a:buFont typeface="+mj-lt"/>
              <a:buAutoNum type="alphaLcPeriod"/>
            </a:pPr>
            <a:r>
              <a:rPr lang="en-US" sz="1400" dirty="0" err="1">
                <a:solidFill>
                  <a:schemeClr val="accent6"/>
                </a:solidFill>
              </a:rPr>
              <a:t>CumulativePcWithRMMs</a:t>
            </a:r>
            <a:r>
              <a:rPr lang="en-US" sz="1400" dirty="0"/>
              <a:t> = 1x3 array holding the estimated mission-cumulative Pc value for the mission if all threshold-level RMMs were executed to mitigate the collision risk, and the associated 95% variation range for the multi-realization semi-empirical analysis: [median, 95%-low, 95%-high].</a:t>
            </a:r>
          </a:p>
          <a:p>
            <a:pPr marL="635508" lvl="1" indent="-342900">
              <a:buFont typeface="+mj-lt"/>
              <a:buAutoNum type="alphaLcPeriod"/>
            </a:pPr>
            <a:r>
              <a:rPr lang="en-US" sz="1400" dirty="0"/>
              <a:t>Details of the core </a:t>
            </a:r>
            <a:r>
              <a:rPr lang="en-US" sz="1400" dirty="0" err="1"/>
              <a:t>ConjDist</a:t>
            </a:r>
            <a:r>
              <a:rPr lang="en-US" sz="1400" dirty="0"/>
              <a:t> function analysis, only required for debugging and advanced analysis</a:t>
            </a:r>
          </a:p>
          <a:p>
            <a:pPr marL="342900" indent="-342900">
              <a:buFont typeface="+mj-lt"/>
              <a:buAutoNum type="arabicPeriod" startAt="8"/>
            </a:pPr>
            <a:r>
              <a:rPr lang="en-US" sz="1600" b="0" dirty="0"/>
              <a:t>Also upon completion, </a:t>
            </a:r>
            <a:r>
              <a:rPr lang="en-US" sz="1600" b="0" i="1" dirty="0" err="1"/>
              <a:t>EventRate</a:t>
            </a:r>
            <a:r>
              <a:rPr lang="en-US" sz="1600" b="0" dirty="0"/>
              <a:t> will create a new subdirectory in the “output” directory populated with the output plot files and a text log file with the details of the analysis.</a:t>
            </a:r>
          </a:p>
          <a:p>
            <a:pPr marL="342900" indent="-342900">
              <a:buFont typeface="+mj-lt"/>
              <a:buAutoNum type="arabicPeriod" startAt="8"/>
            </a:pPr>
            <a:r>
              <a:rPr lang="en-US" sz="1600" b="0" dirty="0"/>
              <a:t>If performing a trade-study of pre-launch prospective mission parameters, adjust one or more of the parameters in step 6, and rerun </a:t>
            </a:r>
            <a:r>
              <a:rPr lang="en-US" sz="1600" b="0" i="1" dirty="0" err="1"/>
              <a:t>EventRate</a:t>
            </a:r>
            <a:r>
              <a:rPr lang="en-US" sz="1600" b="0" dirty="0"/>
              <a:t> in order to see the quantitative effects of the adjustment(s) on the output numerical estimates </a:t>
            </a:r>
            <a:r>
              <a:rPr lang="en-US" sz="1600" b="0" dirty="0" err="1">
                <a:solidFill>
                  <a:schemeClr val="accent6"/>
                </a:solidFill>
              </a:rPr>
              <a:t>MissionEventRate</a:t>
            </a:r>
            <a:r>
              <a:rPr lang="en-US" sz="1600" b="0" dirty="0"/>
              <a:t>, </a:t>
            </a:r>
            <a:r>
              <a:rPr lang="en-US" sz="1600" b="0" dirty="0" err="1">
                <a:solidFill>
                  <a:schemeClr val="accent6"/>
                </a:solidFill>
              </a:rPr>
              <a:t>CumulativePcNoRMMs</a:t>
            </a:r>
            <a:r>
              <a:rPr lang="en-US" sz="1600" b="0" dirty="0"/>
              <a:t> and </a:t>
            </a:r>
            <a:r>
              <a:rPr lang="en-US" sz="1600" b="0" dirty="0" err="1">
                <a:solidFill>
                  <a:schemeClr val="accent6"/>
                </a:solidFill>
              </a:rPr>
              <a:t>CumulativePcWithRMMs</a:t>
            </a:r>
            <a:r>
              <a:rPr lang="en-US" sz="1600" b="0" dirty="0">
                <a:solidFill>
                  <a:schemeClr val="accent6"/>
                </a:solidFill>
              </a:rPr>
              <a:t>,</a:t>
            </a:r>
            <a:r>
              <a:rPr lang="en-US" sz="1600" b="0" dirty="0"/>
              <a:t> as well as the corresponding changes in the associated analysis plots.</a:t>
            </a:r>
          </a:p>
          <a:p>
            <a:pPr marL="342900" indent="-342900">
              <a:buFont typeface="+mj-lt"/>
              <a:buAutoNum type="arabicPeriod" startAt="7"/>
            </a:pPr>
            <a:endParaRPr lang="en-US" sz="1600" b="0" dirty="0"/>
          </a:p>
          <a:p>
            <a:pPr marL="635508" lvl="1" indent="-342900">
              <a:buFont typeface="+mj-lt"/>
              <a:buAutoNum type="alphaLcPeriod"/>
            </a:pPr>
            <a:endParaRPr lang="en-US" sz="1400" dirty="0"/>
          </a:p>
          <a:p>
            <a:pPr marL="635508" lvl="1" indent="-342900">
              <a:buFont typeface="+mj-lt"/>
              <a:buAutoNum type="alphaLcPeriod"/>
            </a:pPr>
            <a:endParaRPr lang="en-US" sz="1400" dirty="0"/>
          </a:p>
        </p:txBody>
      </p:sp>
    </p:spTree>
    <p:extLst>
      <p:ext uri="{BB962C8B-B14F-4D97-AF65-F5344CB8AC3E}">
        <p14:creationId xmlns:p14="http://schemas.microsoft.com/office/powerpoint/2010/main" val="25730622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endParaRPr lang="en-US" dirty="0"/>
          </a:p>
        </p:txBody>
      </p:sp>
      <p:sp>
        <p:nvSpPr>
          <p:cNvPr id="3" name="Content Placeholder 2"/>
          <p:cNvSpPr>
            <a:spLocks noGrp="1"/>
          </p:cNvSpPr>
          <p:nvPr>
            <p:ph idx="1"/>
          </p:nvPr>
        </p:nvSpPr>
        <p:spPr/>
        <p:txBody>
          <a:bodyPr/>
          <a:lstStyle/>
          <a:p>
            <a:pPr marL="0" indent="0" algn="ctr">
              <a:buNone/>
            </a:pPr>
            <a:endParaRPr lang="en-US" sz="2400" dirty="0"/>
          </a:p>
          <a:p>
            <a:pPr marL="0" indent="0" algn="ctr">
              <a:buNone/>
            </a:pPr>
            <a:r>
              <a:rPr lang="en-US" sz="2400" dirty="0"/>
              <a:t>Analysis Examples</a:t>
            </a:r>
          </a:p>
          <a:p>
            <a:pPr marL="0" indent="0" algn="ctr">
              <a:buNone/>
            </a:pPr>
            <a:endParaRPr lang="en-US" sz="2400" dirty="0"/>
          </a:p>
          <a:p>
            <a:pPr marL="0" indent="0" algn="ctr">
              <a:buNone/>
            </a:pPr>
            <a:r>
              <a:rPr lang="en-US" sz="2400" dirty="0"/>
              <a:t>(all provided with the default </a:t>
            </a:r>
            <a:r>
              <a:rPr lang="en-US" sz="2400" i="1" dirty="0" err="1"/>
              <a:t>EventRate</a:t>
            </a:r>
            <a:r>
              <a:rPr lang="en-US" sz="2400" i="1" dirty="0"/>
              <a:t> </a:t>
            </a:r>
            <a:r>
              <a:rPr lang="en-US" sz="2400" dirty="0"/>
              <a:t>distribution)</a:t>
            </a:r>
          </a:p>
        </p:txBody>
      </p:sp>
      <p:sp>
        <p:nvSpPr>
          <p:cNvPr id="4" name="TextBox 3">
            <a:extLst>
              <a:ext uri="{FF2B5EF4-FFF2-40B4-BE49-F238E27FC236}">
                <a16:creationId xmlns:a16="http://schemas.microsoft.com/office/drawing/2014/main" id="{288174B2-58F8-A477-4016-6AAC88626769}"/>
              </a:ext>
            </a:extLst>
          </p:cNvPr>
          <p:cNvSpPr txBox="1"/>
          <p:nvPr/>
        </p:nvSpPr>
        <p:spPr>
          <a:xfrm>
            <a:off x="749027" y="6267882"/>
            <a:ext cx="6655792" cy="523220"/>
          </a:xfrm>
          <a:prstGeom prst="rect">
            <a:avLst/>
          </a:prstGeom>
          <a:noFill/>
        </p:spPr>
        <p:txBody>
          <a:bodyPr wrap="square" rtlCol="0">
            <a:spAutoFit/>
          </a:bodyPr>
          <a:lstStyle/>
          <a:p>
            <a:r>
              <a:rPr lang="en-US" sz="1400" dirty="0">
                <a:solidFill>
                  <a:schemeClr val="accent2"/>
                </a:solidFill>
                <a:latin typeface="Arial" panose="020B0604020202020204" pitchFamily="34" charset="0"/>
                <a:cs typeface="Arial" panose="020B0604020202020204" pitchFamily="34" charset="0"/>
              </a:rPr>
              <a:t>Note: Small numerical output differences from those presented in the proceeding slides may arise due to differences in hardware architecture or software</a:t>
            </a:r>
          </a:p>
        </p:txBody>
      </p:sp>
    </p:spTree>
    <p:extLst>
      <p:ext uri="{BB962C8B-B14F-4D97-AF65-F5344CB8AC3E}">
        <p14:creationId xmlns:p14="http://schemas.microsoft.com/office/powerpoint/2010/main" val="11063277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r>
              <a:rPr lang="en-US" dirty="0"/>
              <a:t>: Serious Event Rate</a:t>
            </a:r>
            <a:br>
              <a:rPr lang="en-US" dirty="0"/>
            </a:br>
            <a:r>
              <a:rPr lang="en-US" dirty="0"/>
              <a:t>and Cumulative Risk Analysis Examples</a:t>
            </a:r>
          </a:p>
        </p:txBody>
      </p:sp>
      <p:sp>
        <p:nvSpPr>
          <p:cNvPr id="3" name="Content Placeholder 2"/>
          <p:cNvSpPr>
            <a:spLocks noGrp="1"/>
          </p:cNvSpPr>
          <p:nvPr>
            <p:ph idx="1"/>
          </p:nvPr>
        </p:nvSpPr>
        <p:spPr>
          <a:xfrm>
            <a:off x="182880" y="1231633"/>
            <a:ext cx="8778240" cy="4978400"/>
          </a:xfrm>
        </p:spPr>
        <p:txBody>
          <a:bodyPr/>
          <a:lstStyle/>
          <a:p>
            <a:r>
              <a:rPr lang="en-US" sz="1800" dirty="0"/>
              <a:t>A new mission in LEO2-2 with an orbit like that of the HST satellite</a:t>
            </a:r>
          </a:p>
          <a:p>
            <a:pPr lvl="1"/>
            <a:r>
              <a:rPr lang="en-US" sz="1600" dirty="0"/>
              <a:t>Translational vs rotational risk mitigation maneuvers</a:t>
            </a:r>
          </a:p>
          <a:p>
            <a:r>
              <a:rPr lang="en-US" sz="1800" dirty="0"/>
              <a:t>A new mission in LEO3-2 with an orbit like that of the NOAA 18 &amp; 19 satellites</a:t>
            </a:r>
          </a:p>
          <a:p>
            <a:pPr lvl="1"/>
            <a:r>
              <a:rPr lang="en-US" sz="1600" dirty="0"/>
              <a:t>Changing the risk mitigation maneuver threshold Pc level</a:t>
            </a:r>
          </a:p>
          <a:p>
            <a:pPr lvl="1"/>
            <a:r>
              <a:rPr lang="en-US" sz="1600" dirty="0"/>
              <a:t>Changing the mission Hard Body Radius (HBR)</a:t>
            </a:r>
          </a:p>
          <a:p>
            <a:r>
              <a:rPr lang="en-US" sz="1800" dirty="0"/>
              <a:t>A new mission in LEO3-3 with an orbit like that of the METOP A &amp; B satellites</a:t>
            </a:r>
          </a:p>
          <a:p>
            <a:pPr lvl="1"/>
            <a:r>
              <a:rPr lang="en-US" sz="1600" dirty="0"/>
              <a:t>Short-duration vs long-duration active on-orbit mission lifetime</a:t>
            </a:r>
          </a:p>
          <a:p>
            <a:r>
              <a:rPr lang="en-US" sz="1800" dirty="0"/>
              <a:t>A new mission in LEO1-1 with an orbit like that of the GPM satellite</a:t>
            </a:r>
          </a:p>
          <a:p>
            <a:pPr lvl="1"/>
            <a:r>
              <a:rPr lang="en-US" sz="1600" dirty="0"/>
              <a:t>Very low collision risk mission scenario</a:t>
            </a:r>
          </a:p>
          <a:p>
            <a:r>
              <a:rPr lang="en-US" sz="1800" dirty="0"/>
              <a:t>A new mission in LEO2-3 with an orbit like that of the A-train satellites</a:t>
            </a:r>
          </a:p>
          <a:p>
            <a:pPr lvl="1"/>
            <a:r>
              <a:rPr lang="en-US" sz="1600" dirty="0"/>
              <a:t>Changing the RMM commit and consider times</a:t>
            </a:r>
          </a:p>
          <a:p>
            <a:r>
              <a:rPr lang="en-US" sz="1800" dirty="0"/>
              <a:t>A new mission in LEO3-2 with an orbit like that of the DMSP satellites</a:t>
            </a:r>
          </a:p>
          <a:p>
            <a:pPr lvl="1"/>
            <a:r>
              <a:rPr lang="en-US" sz="1600" dirty="0"/>
              <a:t>Changing the secondary catalog growth factor</a:t>
            </a:r>
          </a:p>
          <a:p>
            <a:r>
              <a:rPr lang="en-US" sz="1800" dirty="0"/>
              <a:t>A new mission in HEO with an orbit like that of the Van Allen satellites</a:t>
            </a:r>
          </a:p>
          <a:p>
            <a:pPr lvl="1"/>
            <a:r>
              <a:rPr lang="en-US" sz="1600" dirty="0"/>
              <a:t>A very large (HBR = 50 m) satellite in a high eccentricity orbit</a:t>
            </a:r>
          </a:p>
        </p:txBody>
      </p:sp>
      <p:sp>
        <p:nvSpPr>
          <p:cNvPr id="4" name="TextBox 3"/>
          <p:cNvSpPr txBox="1"/>
          <p:nvPr/>
        </p:nvSpPr>
        <p:spPr>
          <a:xfrm>
            <a:off x="263359" y="5975500"/>
            <a:ext cx="6797841" cy="769441"/>
          </a:xfrm>
          <a:prstGeom prst="rect">
            <a:avLst/>
          </a:prstGeom>
          <a:noFill/>
        </p:spPr>
        <p:txBody>
          <a:bodyPr wrap="square" rtlCol="0">
            <a:spAutoFit/>
          </a:bodyPr>
          <a:lstStyle/>
          <a:p>
            <a:r>
              <a:rPr lang="en-US" sz="1100" dirty="0">
                <a:solidFill>
                  <a:schemeClr val="bg1">
                    <a:lumMod val="50000"/>
                  </a:schemeClr>
                </a:solidFill>
                <a:latin typeface="Arial" panose="020B0604020202020204" pitchFamily="34" charset="0"/>
                <a:cs typeface="Arial" panose="020B0604020202020204" pitchFamily="34" charset="0"/>
              </a:rPr>
              <a:t>Note: Orbit regime definitions may be found in the file “</a:t>
            </a:r>
            <a:r>
              <a:rPr lang="en-US" sz="1100" dirty="0" err="1">
                <a:solidFill>
                  <a:schemeClr val="bg1">
                    <a:lumMod val="50000"/>
                  </a:schemeClr>
                </a:solidFill>
                <a:latin typeface="Arial" panose="020B0604020202020204" pitchFamily="34" charset="0"/>
                <a:cs typeface="Arial" panose="020B0604020202020204" pitchFamily="34" charset="0"/>
              </a:rPr>
              <a:t>EventRate</a:t>
            </a:r>
            <a:r>
              <a:rPr lang="en-US" sz="1100" dirty="0">
                <a:solidFill>
                  <a:schemeClr val="bg1">
                    <a:lumMod val="50000"/>
                  </a:schemeClr>
                </a:solidFill>
                <a:latin typeface="Arial" panose="020B0604020202020204" pitchFamily="34" charset="0"/>
                <a:cs typeface="Arial" panose="020B0604020202020204" pitchFamily="34" charset="0"/>
              </a:rPr>
              <a:t> Orbit Regime Definitions.xlsx” in the doc directory</a:t>
            </a:r>
          </a:p>
          <a:p>
            <a:r>
              <a:rPr lang="en-US" sz="1100" dirty="0">
                <a:solidFill>
                  <a:schemeClr val="bg1">
                    <a:lumMod val="50000"/>
                  </a:schemeClr>
                </a:solidFill>
                <a:latin typeface="Arial" panose="020B0604020202020204" pitchFamily="34" charset="0"/>
                <a:cs typeface="Arial" panose="020B0604020202020204" pitchFamily="34" charset="0"/>
              </a:rPr>
              <a:t>*Note: Non-catastrophic analysis is only available using complete OCMDB files. The default distribution only contains OCMDB </a:t>
            </a:r>
            <a:r>
              <a:rPr lang="en-US" sz="1100" dirty="0" err="1">
                <a:solidFill>
                  <a:schemeClr val="bg1">
                    <a:lumMod val="50000"/>
                  </a:schemeClr>
                </a:solidFill>
                <a:latin typeface="Arial" panose="020B0604020202020204" pitchFamily="34" charset="0"/>
                <a:cs typeface="Arial" panose="020B0604020202020204" pitchFamily="34" charset="0"/>
              </a:rPr>
              <a:t>PcTable</a:t>
            </a:r>
            <a:r>
              <a:rPr lang="en-US" sz="1100" dirty="0">
                <a:solidFill>
                  <a:schemeClr val="bg1">
                    <a:lumMod val="50000"/>
                  </a:schemeClr>
                </a:solidFill>
                <a:latin typeface="Arial" panose="020B0604020202020204" pitchFamily="34" charset="0"/>
                <a:cs typeface="Arial" panose="020B0604020202020204" pitchFamily="34" charset="0"/>
              </a:rPr>
              <a:t> files, which do not have enough information for this analysis mode.</a:t>
            </a:r>
          </a:p>
        </p:txBody>
      </p:sp>
    </p:spTree>
    <p:extLst>
      <p:ext uri="{BB962C8B-B14F-4D97-AF65-F5344CB8AC3E}">
        <p14:creationId xmlns:p14="http://schemas.microsoft.com/office/powerpoint/2010/main" val="15675235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buNone/>
            </a:pPr>
            <a:r>
              <a:rPr lang="en-US" i="1" dirty="0" err="1"/>
              <a:t>EventRate</a:t>
            </a:r>
            <a:r>
              <a:rPr lang="en-US" dirty="0"/>
              <a:t> Cumulative Pc vs Duration </a:t>
            </a:r>
            <a:r>
              <a:rPr lang="en-US" sz="2000" dirty="0"/>
              <a:t>Translational vs Rotational Risk Mitigation Maneuvers</a:t>
            </a:r>
            <a:endParaRPr lang="en-US" dirty="0"/>
          </a:p>
        </p:txBody>
      </p:sp>
      <p:sp>
        <p:nvSpPr>
          <p:cNvPr id="7" name="TextBox 6"/>
          <p:cNvSpPr txBox="1"/>
          <p:nvPr/>
        </p:nvSpPr>
        <p:spPr>
          <a:xfrm>
            <a:off x="48640" y="1186772"/>
            <a:ext cx="448056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LEO22_HST_Example1</a:t>
            </a:r>
          </a:p>
          <a:p>
            <a:pPr algn="ctr"/>
            <a:r>
              <a:rPr lang="en-US" b="1" dirty="0">
                <a:latin typeface="Arial" panose="020B0604020202020204" pitchFamily="34" charset="0"/>
                <a:cs typeface="Arial" panose="020B0604020202020204" pitchFamily="34" charset="0"/>
              </a:rPr>
              <a:t>Translational RMMs (</a:t>
            </a:r>
            <a:r>
              <a:rPr lang="el-GR" b="1" dirty="0">
                <a:latin typeface="Arial" panose="020B0604020202020204" pitchFamily="34" charset="0"/>
                <a:cs typeface="Arial" panose="020B0604020202020204" pitchFamily="34" charset="0"/>
                <a:sym typeface="Symbol" panose="05050102010706020507" pitchFamily="18" charset="2"/>
              </a:rPr>
              <a:t>ρ</a:t>
            </a:r>
            <a:r>
              <a:rPr lang="en-US" b="1" dirty="0">
                <a:latin typeface="Arial" panose="020B0604020202020204" pitchFamily="34" charset="0"/>
                <a:cs typeface="Arial" panose="020B0604020202020204" pitchFamily="34" charset="0"/>
                <a:sym typeface="Symbol" panose="05050102010706020507" pitchFamily="18" charset="2"/>
              </a:rPr>
              <a:t> = 0.03)</a:t>
            </a:r>
            <a:endParaRPr lang="en-US" b="1" dirty="0">
              <a:latin typeface="Arial" panose="020B0604020202020204" pitchFamily="34" charset="0"/>
              <a:cs typeface="Arial" panose="020B0604020202020204" pitchFamily="34" charset="0"/>
            </a:endParaRPr>
          </a:p>
          <a:p>
            <a:pPr algn="ctr"/>
            <a:r>
              <a:rPr lang="en-US" b="1" dirty="0">
                <a:latin typeface="Arial" panose="020B0604020202020204" pitchFamily="34" charset="0"/>
                <a:cs typeface="Arial" panose="020B0604020202020204" pitchFamily="34" charset="0"/>
              </a:rPr>
              <a:t>15-year Cumulative Pc* ≈ 2.1e-3</a:t>
            </a:r>
          </a:p>
        </p:txBody>
      </p:sp>
      <p:sp>
        <p:nvSpPr>
          <p:cNvPr id="8" name="TextBox 7"/>
          <p:cNvSpPr txBox="1"/>
          <p:nvPr/>
        </p:nvSpPr>
        <p:spPr>
          <a:xfrm>
            <a:off x="4569080" y="1186771"/>
            <a:ext cx="452628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LEO22_HST_Example2</a:t>
            </a:r>
          </a:p>
          <a:p>
            <a:pPr algn="ctr"/>
            <a:r>
              <a:rPr lang="en-US" b="1" dirty="0">
                <a:latin typeface="Arial" panose="020B0604020202020204" pitchFamily="34" charset="0"/>
                <a:cs typeface="Arial" panose="020B0604020202020204" pitchFamily="34" charset="0"/>
              </a:rPr>
              <a:t>Rotational RMMs (</a:t>
            </a:r>
            <a:r>
              <a:rPr lang="el-GR" b="1" dirty="0">
                <a:latin typeface="Arial" panose="020B0604020202020204" pitchFamily="34" charset="0"/>
                <a:cs typeface="Arial" panose="020B0604020202020204" pitchFamily="34" charset="0"/>
                <a:sym typeface="Symbol" panose="05050102010706020507" pitchFamily="18" charset="2"/>
              </a:rPr>
              <a:t>ρ</a:t>
            </a:r>
            <a:r>
              <a:rPr lang="en-US" b="1" dirty="0">
                <a:latin typeface="Arial" panose="020B0604020202020204" pitchFamily="34" charset="0"/>
                <a:cs typeface="Arial" panose="020B0604020202020204" pitchFamily="34" charset="0"/>
                <a:sym typeface="Symbol" panose="05050102010706020507" pitchFamily="18" charset="2"/>
              </a:rPr>
              <a:t> = 0.23)</a:t>
            </a:r>
          </a:p>
          <a:p>
            <a:pPr algn="ctr"/>
            <a:r>
              <a:rPr lang="en-US" b="1" dirty="0">
                <a:latin typeface="Arial" panose="020B0604020202020204" pitchFamily="34" charset="0"/>
                <a:cs typeface="Arial" panose="020B0604020202020204" pitchFamily="34" charset="0"/>
                <a:sym typeface="Symbol" panose="05050102010706020507" pitchFamily="18" charset="2"/>
              </a:rPr>
              <a:t>15-year C</a:t>
            </a:r>
            <a:r>
              <a:rPr lang="en-US" b="1" dirty="0">
                <a:latin typeface="Arial" panose="020B0604020202020204" pitchFamily="34" charset="0"/>
                <a:cs typeface="Arial" panose="020B0604020202020204" pitchFamily="34" charset="0"/>
              </a:rPr>
              <a:t>umulative Pc* ≈ 3.5e-3</a:t>
            </a:r>
          </a:p>
        </p:txBody>
      </p:sp>
      <p:sp>
        <p:nvSpPr>
          <p:cNvPr id="11" name="TextBox 10"/>
          <p:cNvSpPr txBox="1"/>
          <p:nvPr/>
        </p:nvSpPr>
        <p:spPr>
          <a:xfrm>
            <a:off x="992566" y="6400800"/>
            <a:ext cx="6187167" cy="338554"/>
          </a:xfrm>
          <a:prstGeom prst="rect">
            <a:avLst/>
          </a:prstGeom>
          <a:noFill/>
        </p:spPr>
        <p:txBody>
          <a:bodyPr wrap="square" rtlCol="0">
            <a:spAutoFit/>
          </a:bodyPr>
          <a:lstStyle/>
          <a:p>
            <a:pPr algn="ctr"/>
            <a:r>
              <a:rPr lang="en-US" sz="1600" b="1" dirty="0">
                <a:latin typeface="Arial" panose="020B0604020202020204" pitchFamily="34" charset="0"/>
                <a:cs typeface="Arial" panose="020B0604020202020204" pitchFamily="34" charset="0"/>
              </a:rPr>
              <a:t>*Cumulative 15-year mission Pc with no RMMs ≈ 8.1e-3</a:t>
            </a:r>
            <a:r>
              <a:rPr lang="en-US" sz="1400" dirty="0">
                <a:latin typeface="Arial" panose="020B0604020202020204" pitchFamily="34" charset="0"/>
                <a:cs typeface="Arial" panose="020B0604020202020204" pitchFamily="34" charset="0"/>
              </a:rPr>
              <a:t>  </a:t>
            </a:r>
          </a:p>
        </p:txBody>
      </p:sp>
      <p:pic>
        <p:nvPicPr>
          <p:cNvPr id="5" name="Picture 4">
            <a:extLst>
              <a:ext uri="{FF2B5EF4-FFF2-40B4-BE49-F238E27FC236}">
                <a16:creationId xmlns:a16="http://schemas.microsoft.com/office/drawing/2014/main" id="{D34F7DBF-A3F2-4E59-8877-D9D6CEDA49E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27" y="2286000"/>
            <a:ext cx="3179293" cy="4114800"/>
          </a:xfrm>
          <a:prstGeom prst="rect">
            <a:avLst/>
          </a:prstGeom>
        </p:spPr>
      </p:pic>
      <p:pic>
        <p:nvPicPr>
          <p:cNvPr id="10" name="Picture 9">
            <a:extLst>
              <a:ext uri="{FF2B5EF4-FFF2-40B4-BE49-F238E27FC236}">
                <a16:creationId xmlns:a16="http://schemas.microsoft.com/office/drawing/2014/main" id="{27568075-355C-42D5-A69F-E12B4AD6D5C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12081" y="2286000"/>
            <a:ext cx="3179292" cy="4114800"/>
          </a:xfrm>
          <a:prstGeom prst="rect">
            <a:avLst/>
          </a:prstGeom>
        </p:spPr>
      </p:pic>
    </p:spTree>
    <p:extLst>
      <p:ext uri="{BB962C8B-B14F-4D97-AF65-F5344CB8AC3E}">
        <p14:creationId xmlns:p14="http://schemas.microsoft.com/office/powerpoint/2010/main" val="3385106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r>
              <a:rPr lang="en-US" dirty="0"/>
              <a:t>: Outline</a:t>
            </a:r>
          </a:p>
        </p:txBody>
      </p:sp>
      <p:sp>
        <p:nvSpPr>
          <p:cNvPr id="3" name="Content Placeholder 2"/>
          <p:cNvSpPr>
            <a:spLocks noGrp="1"/>
          </p:cNvSpPr>
          <p:nvPr>
            <p:ph idx="1"/>
          </p:nvPr>
        </p:nvSpPr>
        <p:spPr>
          <a:xfrm>
            <a:off x="285750" y="1131401"/>
            <a:ext cx="8610599" cy="4978400"/>
          </a:xfrm>
        </p:spPr>
        <p:txBody>
          <a:bodyPr/>
          <a:lstStyle/>
          <a:p>
            <a:endParaRPr lang="en-US" sz="2400" dirty="0"/>
          </a:p>
          <a:p>
            <a:r>
              <a:rPr lang="en-US" sz="2400" dirty="0"/>
              <a:t>Introduction, summary, objectives and methodology</a:t>
            </a:r>
          </a:p>
          <a:p>
            <a:endParaRPr lang="en-US" sz="2400" dirty="0"/>
          </a:p>
          <a:p>
            <a:r>
              <a:rPr lang="en-US" sz="2400" dirty="0"/>
              <a:t>Description of program inputs and outputs</a:t>
            </a:r>
          </a:p>
          <a:p>
            <a:endParaRPr lang="en-US" sz="2400" dirty="0"/>
          </a:p>
          <a:p>
            <a:r>
              <a:rPr lang="en-US" sz="2400" dirty="0"/>
              <a:t>Usage instructions</a:t>
            </a:r>
          </a:p>
          <a:p>
            <a:endParaRPr lang="en-US" sz="2400" dirty="0"/>
          </a:p>
          <a:p>
            <a:r>
              <a:rPr lang="en-US" sz="2400" dirty="0"/>
              <a:t>Analysis examples</a:t>
            </a:r>
          </a:p>
          <a:p>
            <a:endParaRPr lang="en-US" sz="2400" dirty="0"/>
          </a:p>
          <a:p>
            <a:r>
              <a:rPr lang="en-US" sz="2400" dirty="0"/>
              <a:t>Installation and troubleshooting contact information</a:t>
            </a:r>
          </a:p>
        </p:txBody>
      </p:sp>
    </p:spTree>
    <p:extLst>
      <p:ext uri="{BB962C8B-B14F-4D97-AF65-F5344CB8AC3E}">
        <p14:creationId xmlns:p14="http://schemas.microsoft.com/office/powerpoint/2010/main" val="34741445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buNone/>
            </a:pPr>
            <a:r>
              <a:rPr lang="en-US" i="1" dirty="0" err="1"/>
              <a:t>EventRate</a:t>
            </a:r>
            <a:r>
              <a:rPr lang="en-US" dirty="0"/>
              <a:t> RMM Rate vs Threshold Pc</a:t>
            </a:r>
            <a:br>
              <a:rPr lang="en-US" dirty="0"/>
            </a:br>
            <a:r>
              <a:rPr lang="en-US" sz="2000" dirty="0"/>
              <a:t>Changing Risk Mitigation Maneuver Threshold Pc Level</a:t>
            </a:r>
            <a:endParaRPr lang="en-US" dirty="0"/>
          </a:p>
        </p:txBody>
      </p:sp>
      <p:sp>
        <p:nvSpPr>
          <p:cNvPr id="7" name="TextBox 6"/>
          <p:cNvSpPr txBox="1"/>
          <p:nvPr/>
        </p:nvSpPr>
        <p:spPr>
          <a:xfrm>
            <a:off x="48640" y="1186772"/>
            <a:ext cx="448056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LEO32_NOAA1819_Example1</a:t>
            </a:r>
          </a:p>
          <a:p>
            <a:pPr algn="ctr"/>
            <a:r>
              <a:rPr lang="en-US" b="1" dirty="0">
                <a:latin typeface="Arial" panose="020B0604020202020204" pitchFamily="34" charset="0"/>
                <a:cs typeface="Arial" panose="020B0604020202020204" pitchFamily="34" charset="0"/>
              </a:rPr>
              <a:t>RMM threshold Pc = 4.4e-4</a:t>
            </a:r>
          </a:p>
          <a:p>
            <a:pPr algn="ctr"/>
            <a:r>
              <a:rPr lang="en-US" b="1" dirty="0">
                <a:latin typeface="Arial" panose="020B0604020202020204" pitchFamily="34" charset="0"/>
                <a:cs typeface="Arial" panose="020B0604020202020204" pitchFamily="34" charset="0"/>
              </a:rPr>
              <a:t>RMM Rate ≈ 0.34 / year</a:t>
            </a:r>
          </a:p>
        </p:txBody>
      </p:sp>
      <p:sp>
        <p:nvSpPr>
          <p:cNvPr id="8" name="TextBox 7"/>
          <p:cNvSpPr txBox="1"/>
          <p:nvPr/>
        </p:nvSpPr>
        <p:spPr>
          <a:xfrm>
            <a:off x="4569080" y="1186771"/>
            <a:ext cx="452628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LEO32_NOAA1819_Example2</a:t>
            </a:r>
          </a:p>
          <a:p>
            <a:pPr algn="ctr"/>
            <a:r>
              <a:rPr lang="en-US" b="1" dirty="0">
                <a:latin typeface="Arial" panose="020B0604020202020204" pitchFamily="34" charset="0"/>
                <a:cs typeface="Arial" panose="020B0604020202020204" pitchFamily="34" charset="0"/>
              </a:rPr>
              <a:t>RMM threshold Pc = 1.0e-4</a:t>
            </a:r>
          </a:p>
          <a:p>
            <a:pPr algn="ctr"/>
            <a:r>
              <a:rPr lang="en-US" b="1" dirty="0">
                <a:latin typeface="Arial" panose="020B0604020202020204" pitchFamily="34" charset="0"/>
                <a:cs typeface="Arial" panose="020B0604020202020204" pitchFamily="34" charset="0"/>
              </a:rPr>
              <a:t>RMM Rate ≈ 1.53 / year</a:t>
            </a:r>
          </a:p>
        </p:txBody>
      </p:sp>
      <p:pic>
        <p:nvPicPr>
          <p:cNvPr id="4" name="Picture 3">
            <a:extLst>
              <a:ext uri="{FF2B5EF4-FFF2-40B4-BE49-F238E27FC236}">
                <a16:creationId xmlns:a16="http://schemas.microsoft.com/office/drawing/2014/main" id="{ACAA0E6C-68F8-433A-AE0E-5723FC6FD9A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52627" y="2286000"/>
            <a:ext cx="3179293" cy="4114800"/>
          </a:xfrm>
          <a:prstGeom prst="rect">
            <a:avLst/>
          </a:prstGeom>
        </p:spPr>
      </p:pic>
      <p:pic>
        <p:nvPicPr>
          <p:cNvPr id="9" name="Picture 8">
            <a:extLst>
              <a:ext uri="{FF2B5EF4-FFF2-40B4-BE49-F238E27FC236}">
                <a16:creationId xmlns:a16="http://schemas.microsoft.com/office/drawing/2014/main" id="{E8AEE8E4-A0EE-4D41-B873-434C7DC5641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42573" y="2286000"/>
            <a:ext cx="3179293" cy="4114800"/>
          </a:xfrm>
          <a:prstGeom prst="rect">
            <a:avLst/>
          </a:prstGeom>
        </p:spPr>
      </p:pic>
    </p:spTree>
    <p:extLst>
      <p:ext uri="{BB962C8B-B14F-4D97-AF65-F5344CB8AC3E}">
        <p14:creationId xmlns:p14="http://schemas.microsoft.com/office/powerpoint/2010/main" val="10431412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buNone/>
            </a:pPr>
            <a:r>
              <a:rPr lang="en-US" i="1" dirty="0" err="1"/>
              <a:t>EventRate</a:t>
            </a:r>
            <a:r>
              <a:rPr lang="en-US" dirty="0"/>
              <a:t> RMM Rate vs Threshold Pc</a:t>
            </a:r>
            <a:br>
              <a:rPr lang="en-US" dirty="0"/>
            </a:br>
            <a:r>
              <a:rPr lang="en-US" sz="2000" dirty="0"/>
              <a:t>Changing the Mission Hard Body Radius</a:t>
            </a:r>
            <a:endParaRPr lang="en-US" dirty="0"/>
          </a:p>
        </p:txBody>
      </p:sp>
      <p:sp>
        <p:nvSpPr>
          <p:cNvPr id="7" name="TextBox 6"/>
          <p:cNvSpPr txBox="1"/>
          <p:nvPr/>
        </p:nvSpPr>
        <p:spPr>
          <a:xfrm>
            <a:off x="48640" y="1186772"/>
            <a:ext cx="448056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LEO32_NOAA1819_Example1</a:t>
            </a:r>
          </a:p>
          <a:p>
            <a:pPr algn="ctr"/>
            <a:r>
              <a:rPr lang="en-US" b="1" dirty="0">
                <a:latin typeface="Arial" panose="020B0604020202020204" pitchFamily="34" charset="0"/>
                <a:cs typeface="Arial" panose="020B0604020202020204" pitchFamily="34" charset="0"/>
              </a:rPr>
              <a:t>Mission HBR = 6 m</a:t>
            </a:r>
          </a:p>
          <a:p>
            <a:pPr algn="ctr"/>
            <a:r>
              <a:rPr lang="en-US" b="1" dirty="0">
                <a:latin typeface="Arial" panose="020B0604020202020204" pitchFamily="34" charset="0"/>
                <a:cs typeface="Arial" panose="020B0604020202020204" pitchFamily="34" charset="0"/>
              </a:rPr>
              <a:t>RMM Rate ≈ 0.34 / year</a:t>
            </a:r>
          </a:p>
        </p:txBody>
      </p:sp>
      <p:sp>
        <p:nvSpPr>
          <p:cNvPr id="8" name="TextBox 7"/>
          <p:cNvSpPr txBox="1"/>
          <p:nvPr/>
        </p:nvSpPr>
        <p:spPr>
          <a:xfrm>
            <a:off x="4569080" y="1186771"/>
            <a:ext cx="452628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LEO32_NOAA1819_Example3</a:t>
            </a:r>
          </a:p>
          <a:p>
            <a:pPr algn="ctr"/>
            <a:r>
              <a:rPr lang="en-US" b="1" dirty="0">
                <a:latin typeface="Arial" panose="020B0604020202020204" pitchFamily="34" charset="0"/>
                <a:cs typeface="Arial" panose="020B0604020202020204" pitchFamily="34" charset="0"/>
              </a:rPr>
              <a:t>Mission HBR = 10 m</a:t>
            </a:r>
          </a:p>
          <a:p>
            <a:pPr algn="ctr"/>
            <a:r>
              <a:rPr lang="en-US" b="1" dirty="0">
                <a:latin typeface="Arial" panose="020B0604020202020204" pitchFamily="34" charset="0"/>
                <a:cs typeface="Arial" panose="020B0604020202020204" pitchFamily="34" charset="0"/>
              </a:rPr>
              <a:t>RMM Rate ≈ 1.2 / year</a:t>
            </a:r>
          </a:p>
        </p:txBody>
      </p:sp>
      <p:pic>
        <p:nvPicPr>
          <p:cNvPr id="5" name="Picture 4">
            <a:extLst>
              <a:ext uri="{FF2B5EF4-FFF2-40B4-BE49-F238E27FC236}">
                <a16:creationId xmlns:a16="http://schemas.microsoft.com/office/drawing/2014/main" id="{4EFB8E74-AB59-4A02-8817-B0603426BBA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9273" y="2286000"/>
            <a:ext cx="3179293" cy="4114800"/>
          </a:xfrm>
          <a:prstGeom prst="rect">
            <a:avLst/>
          </a:prstGeom>
        </p:spPr>
      </p:pic>
      <p:pic>
        <p:nvPicPr>
          <p:cNvPr id="9" name="Picture 8">
            <a:extLst>
              <a:ext uri="{FF2B5EF4-FFF2-40B4-BE49-F238E27FC236}">
                <a16:creationId xmlns:a16="http://schemas.microsoft.com/office/drawing/2014/main" id="{D29935AE-1114-4632-9DF0-C2E39CEB67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42573" y="2286000"/>
            <a:ext cx="3179293" cy="4114800"/>
          </a:xfrm>
          <a:prstGeom prst="rect">
            <a:avLst/>
          </a:prstGeom>
        </p:spPr>
      </p:pic>
    </p:spTree>
    <p:extLst>
      <p:ext uri="{BB962C8B-B14F-4D97-AF65-F5344CB8AC3E}">
        <p14:creationId xmlns:p14="http://schemas.microsoft.com/office/powerpoint/2010/main" val="40619146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buNone/>
            </a:pPr>
            <a:r>
              <a:rPr lang="en-US" i="1" dirty="0" err="1"/>
              <a:t>EventRate</a:t>
            </a:r>
            <a:r>
              <a:rPr lang="en-US" dirty="0"/>
              <a:t> Cumulative Pc vs Duration</a:t>
            </a:r>
            <a:br>
              <a:rPr lang="en-US" dirty="0"/>
            </a:br>
            <a:r>
              <a:rPr lang="en-US" sz="2000" dirty="0"/>
              <a:t>Short- vs Long-Duration Active On-orbit Mission Lifetime</a:t>
            </a:r>
            <a:endParaRPr lang="en-US" dirty="0"/>
          </a:p>
        </p:txBody>
      </p:sp>
      <p:sp>
        <p:nvSpPr>
          <p:cNvPr id="7" name="TextBox 6"/>
          <p:cNvSpPr txBox="1"/>
          <p:nvPr/>
        </p:nvSpPr>
        <p:spPr>
          <a:xfrm>
            <a:off x="48640" y="1186772"/>
            <a:ext cx="448056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LEO33_METOPAB_Example1</a:t>
            </a:r>
          </a:p>
          <a:p>
            <a:pPr algn="ctr"/>
            <a:r>
              <a:rPr lang="en-US" b="1" dirty="0">
                <a:latin typeface="Arial" panose="020B0604020202020204" pitchFamily="34" charset="0"/>
                <a:cs typeface="Arial" panose="020B0604020202020204" pitchFamily="34" charset="0"/>
              </a:rPr>
              <a:t>Mission Duration = 15 years</a:t>
            </a:r>
          </a:p>
          <a:p>
            <a:pPr algn="ctr"/>
            <a:r>
              <a:rPr lang="en-US" b="1" dirty="0">
                <a:latin typeface="Arial" panose="020B0604020202020204" pitchFamily="34" charset="0"/>
                <a:cs typeface="Arial" panose="020B0604020202020204" pitchFamily="34" charset="0"/>
              </a:rPr>
              <a:t>Mission Cumulative Pc ≈ 2.0e-3</a:t>
            </a:r>
          </a:p>
        </p:txBody>
      </p:sp>
      <p:sp>
        <p:nvSpPr>
          <p:cNvPr id="8" name="TextBox 7"/>
          <p:cNvSpPr txBox="1"/>
          <p:nvPr/>
        </p:nvSpPr>
        <p:spPr>
          <a:xfrm>
            <a:off x="4569080" y="1186771"/>
            <a:ext cx="452628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LEO33_METOPAB_Example2</a:t>
            </a:r>
          </a:p>
          <a:p>
            <a:pPr algn="ctr"/>
            <a:r>
              <a:rPr lang="en-US" b="1" dirty="0">
                <a:latin typeface="Arial" panose="020B0604020202020204" pitchFamily="34" charset="0"/>
                <a:cs typeface="Arial" panose="020B0604020202020204" pitchFamily="34" charset="0"/>
              </a:rPr>
              <a:t>Mission Duration = 5 years</a:t>
            </a:r>
          </a:p>
          <a:p>
            <a:pPr algn="ctr"/>
            <a:r>
              <a:rPr lang="en-US" b="1" dirty="0">
                <a:latin typeface="Arial" panose="020B0604020202020204" pitchFamily="34" charset="0"/>
                <a:cs typeface="Arial" panose="020B0604020202020204" pitchFamily="34" charset="0"/>
                <a:sym typeface="Symbol" panose="05050102010706020507" pitchFamily="18" charset="2"/>
              </a:rPr>
              <a:t>Mission C</a:t>
            </a:r>
            <a:r>
              <a:rPr lang="en-US" b="1" dirty="0">
                <a:latin typeface="Arial" panose="020B0604020202020204" pitchFamily="34" charset="0"/>
                <a:cs typeface="Arial" panose="020B0604020202020204" pitchFamily="34" charset="0"/>
              </a:rPr>
              <a:t>umulative Pc ≈ 6.3e-4</a:t>
            </a:r>
          </a:p>
        </p:txBody>
      </p:sp>
      <p:pic>
        <p:nvPicPr>
          <p:cNvPr id="6" name="Picture 5">
            <a:extLst>
              <a:ext uri="{FF2B5EF4-FFF2-40B4-BE49-F238E27FC236}">
                <a16:creationId xmlns:a16="http://schemas.microsoft.com/office/drawing/2014/main" id="{322243B5-3A36-4BCD-9CB5-7E9EB3C25D6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9273" y="2286000"/>
            <a:ext cx="3179293" cy="4114800"/>
          </a:xfrm>
          <a:prstGeom prst="rect">
            <a:avLst/>
          </a:prstGeom>
        </p:spPr>
      </p:pic>
      <p:pic>
        <p:nvPicPr>
          <p:cNvPr id="10" name="Picture 9">
            <a:extLst>
              <a:ext uri="{FF2B5EF4-FFF2-40B4-BE49-F238E27FC236}">
                <a16:creationId xmlns:a16="http://schemas.microsoft.com/office/drawing/2014/main" id="{08F85282-2C20-4D72-ABBB-01ADB55AB86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42573" y="2286000"/>
            <a:ext cx="3179293" cy="4114800"/>
          </a:xfrm>
          <a:prstGeom prst="rect">
            <a:avLst/>
          </a:prstGeom>
        </p:spPr>
      </p:pic>
    </p:spTree>
    <p:extLst>
      <p:ext uri="{BB962C8B-B14F-4D97-AF65-F5344CB8AC3E}">
        <p14:creationId xmlns:p14="http://schemas.microsoft.com/office/powerpoint/2010/main" val="15119189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buNone/>
            </a:pPr>
            <a:r>
              <a:rPr lang="en-US" i="1" dirty="0" err="1"/>
              <a:t>EventRate</a:t>
            </a:r>
            <a:r>
              <a:rPr lang="en-US" dirty="0"/>
              <a:t> Event Rate &amp; Cumulative Pc</a:t>
            </a:r>
            <a:br>
              <a:rPr lang="en-US" dirty="0"/>
            </a:br>
            <a:r>
              <a:rPr lang="en-US" sz="2000" dirty="0"/>
              <a:t>Very Low Collision Risk Mission Scenario</a:t>
            </a:r>
            <a:endParaRPr lang="en-US" dirty="0"/>
          </a:p>
        </p:txBody>
      </p:sp>
      <p:sp>
        <p:nvSpPr>
          <p:cNvPr id="7" name="TextBox 6"/>
          <p:cNvSpPr txBox="1"/>
          <p:nvPr/>
        </p:nvSpPr>
        <p:spPr>
          <a:xfrm>
            <a:off x="48640" y="1186772"/>
            <a:ext cx="448056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LEO11_GPM_Example</a:t>
            </a:r>
          </a:p>
          <a:p>
            <a:pPr algn="ctr"/>
            <a:r>
              <a:rPr lang="en-US" b="1" dirty="0">
                <a:latin typeface="Arial" panose="020B0604020202020204" pitchFamily="34" charset="0"/>
                <a:cs typeface="Arial" panose="020B0604020202020204" pitchFamily="34" charset="0"/>
              </a:rPr>
              <a:t>HBR = 5 m and Duration = 5 years</a:t>
            </a:r>
          </a:p>
          <a:p>
            <a:pPr algn="ctr"/>
            <a:r>
              <a:rPr lang="en-US" b="1" dirty="0">
                <a:latin typeface="Arial" panose="020B0604020202020204" pitchFamily="34" charset="0"/>
                <a:cs typeface="Arial" panose="020B0604020202020204" pitchFamily="34" charset="0"/>
              </a:rPr>
              <a:t>Mission RMM Rate ≈ 0.0 / year</a:t>
            </a:r>
          </a:p>
        </p:txBody>
      </p:sp>
      <p:sp>
        <p:nvSpPr>
          <p:cNvPr id="8" name="TextBox 7"/>
          <p:cNvSpPr txBox="1"/>
          <p:nvPr/>
        </p:nvSpPr>
        <p:spPr>
          <a:xfrm>
            <a:off x="4569080" y="1186771"/>
            <a:ext cx="452628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LEO11_GPM_Example</a:t>
            </a:r>
          </a:p>
          <a:p>
            <a:pPr algn="ctr"/>
            <a:r>
              <a:rPr lang="en-US" b="1" dirty="0">
                <a:latin typeface="Arial" panose="020B0604020202020204" pitchFamily="34" charset="0"/>
                <a:cs typeface="Arial" panose="020B0604020202020204" pitchFamily="34" charset="0"/>
              </a:rPr>
              <a:t>HBR = 5 m and Duration = 5 years</a:t>
            </a:r>
          </a:p>
          <a:p>
            <a:pPr algn="ctr"/>
            <a:r>
              <a:rPr lang="en-US" b="1" dirty="0">
                <a:latin typeface="Arial" panose="020B0604020202020204" pitchFamily="34" charset="0"/>
                <a:cs typeface="Arial" panose="020B0604020202020204" pitchFamily="34" charset="0"/>
                <a:sym typeface="Symbol" panose="05050102010706020507" pitchFamily="18" charset="2"/>
              </a:rPr>
              <a:t>Mission C</a:t>
            </a:r>
            <a:r>
              <a:rPr lang="en-US" b="1" dirty="0">
                <a:latin typeface="Arial" panose="020B0604020202020204" pitchFamily="34" charset="0"/>
                <a:cs typeface="Arial" panose="020B0604020202020204" pitchFamily="34" charset="0"/>
              </a:rPr>
              <a:t>umulative Pc ≈ 6.1e-5</a:t>
            </a:r>
          </a:p>
        </p:txBody>
      </p:sp>
      <p:pic>
        <p:nvPicPr>
          <p:cNvPr id="9" name="Picture 8">
            <a:extLst>
              <a:ext uri="{FF2B5EF4-FFF2-40B4-BE49-F238E27FC236}">
                <a16:creationId xmlns:a16="http://schemas.microsoft.com/office/drawing/2014/main" id="{D130D0F7-FFF7-43DF-9E3F-8D317360671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9273" y="2286000"/>
            <a:ext cx="3179293" cy="4114800"/>
          </a:xfrm>
          <a:prstGeom prst="rect">
            <a:avLst/>
          </a:prstGeom>
        </p:spPr>
      </p:pic>
      <p:pic>
        <p:nvPicPr>
          <p:cNvPr id="11" name="Picture 10">
            <a:extLst>
              <a:ext uri="{FF2B5EF4-FFF2-40B4-BE49-F238E27FC236}">
                <a16:creationId xmlns:a16="http://schemas.microsoft.com/office/drawing/2014/main" id="{4D0AF4F6-3AD1-45C2-A0A7-A2E39E28BC0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42573" y="2286000"/>
            <a:ext cx="3179293" cy="4114800"/>
          </a:xfrm>
          <a:prstGeom prst="rect">
            <a:avLst/>
          </a:prstGeom>
        </p:spPr>
      </p:pic>
    </p:spTree>
    <p:extLst>
      <p:ext uri="{BB962C8B-B14F-4D97-AF65-F5344CB8AC3E}">
        <p14:creationId xmlns:p14="http://schemas.microsoft.com/office/powerpoint/2010/main" val="1386210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buNone/>
            </a:pPr>
            <a:r>
              <a:rPr lang="en-US" i="1" dirty="0" err="1"/>
              <a:t>EventRate</a:t>
            </a:r>
            <a:r>
              <a:rPr lang="en-US" dirty="0"/>
              <a:t> RMM Rate vs Threshold Pc</a:t>
            </a:r>
            <a:br>
              <a:rPr lang="en-US" dirty="0"/>
            </a:br>
            <a:r>
              <a:rPr lang="en-US" sz="2000" dirty="0"/>
              <a:t>Changing the RMM Commit and Consider Times</a:t>
            </a:r>
            <a:endParaRPr lang="en-US" dirty="0"/>
          </a:p>
        </p:txBody>
      </p:sp>
      <p:sp>
        <p:nvSpPr>
          <p:cNvPr id="7" name="TextBox 6"/>
          <p:cNvSpPr txBox="1"/>
          <p:nvPr/>
        </p:nvSpPr>
        <p:spPr>
          <a:xfrm>
            <a:off x="48640" y="1186772"/>
            <a:ext cx="448056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LEO23_Atrain_Example1</a:t>
            </a:r>
          </a:p>
          <a:p>
            <a:pPr algn="ctr"/>
            <a:r>
              <a:rPr lang="en-US" b="1" dirty="0">
                <a:latin typeface="Arial" panose="020B0604020202020204" pitchFamily="34" charset="0"/>
                <a:cs typeface="Arial" panose="020B0604020202020204" pitchFamily="34" charset="0"/>
              </a:rPr>
              <a:t>Commit-Consider = 0.5-3.0 days</a:t>
            </a:r>
          </a:p>
          <a:p>
            <a:pPr algn="ctr"/>
            <a:r>
              <a:rPr lang="en-US" b="1" dirty="0">
                <a:latin typeface="Arial" panose="020B0604020202020204" pitchFamily="34" charset="0"/>
                <a:cs typeface="Arial" panose="020B0604020202020204" pitchFamily="34" charset="0"/>
              </a:rPr>
              <a:t>RMM Rate ≈ 0.23 / year</a:t>
            </a:r>
          </a:p>
        </p:txBody>
      </p:sp>
      <p:sp>
        <p:nvSpPr>
          <p:cNvPr id="8" name="TextBox 7"/>
          <p:cNvSpPr txBox="1"/>
          <p:nvPr/>
        </p:nvSpPr>
        <p:spPr>
          <a:xfrm>
            <a:off x="4569080" y="1186771"/>
            <a:ext cx="452628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LEO23_Atrain_Example2</a:t>
            </a:r>
          </a:p>
          <a:p>
            <a:pPr algn="ctr"/>
            <a:r>
              <a:rPr lang="en-US" b="1" dirty="0">
                <a:latin typeface="Arial" panose="020B0604020202020204" pitchFamily="34" charset="0"/>
                <a:cs typeface="Arial" panose="020B0604020202020204" pitchFamily="34" charset="0"/>
              </a:rPr>
              <a:t>Commit-Consider = 1.5-4.0 days</a:t>
            </a:r>
          </a:p>
          <a:p>
            <a:pPr algn="ctr"/>
            <a:r>
              <a:rPr lang="en-US" b="1" dirty="0">
                <a:latin typeface="Arial" panose="020B0604020202020204" pitchFamily="34" charset="0"/>
                <a:cs typeface="Arial" panose="020B0604020202020204" pitchFamily="34" charset="0"/>
              </a:rPr>
              <a:t>RMM Rate ≈ 0.51 / year</a:t>
            </a:r>
          </a:p>
        </p:txBody>
      </p:sp>
      <p:pic>
        <p:nvPicPr>
          <p:cNvPr id="6" name="Picture 5">
            <a:extLst>
              <a:ext uri="{FF2B5EF4-FFF2-40B4-BE49-F238E27FC236}">
                <a16:creationId xmlns:a16="http://schemas.microsoft.com/office/drawing/2014/main" id="{5A109273-587F-424D-ABBF-51E0F2E1E08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9273" y="2286000"/>
            <a:ext cx="3179293" cy="4114800"/>
          </a:xfrm>
          <a:prstGeom prst="rect">
            <a:avLst/>
          </a:prstGeom>
        </p:spPr>
      </p:pic>
      <p:pic>
        <p:nvPicPr>
          <p:cNvPr id="10" name="Picture 9">
            <a:extLst>
              <a:ext uri="{FF2B5EF4-FFF2-40B4-BE49-F238E27FC236}">
                <a16:creationId xmlns:a16="http://schemas.microsoft.com/office/drawing/2014/main" id="{DA24D3A3-4756-444D-BBF1-51BC36B602A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42574" y="2286000"/>
            <a:ext cx="3179292" cy="4114800"/>
          </a:xfrm>
          <a:prstGeom prst="rect">
            <a:avLst/>
          </a:prstGeom>
        </p:spPr>
      </p:pic>
    </p:spTree>
    <p:extLst>
      <p:ext uri="{BB962C8B-B14F-4D97-AF65-F5344CB8AC3E}">
        <p14:creationId xmlns:p14="http://schemas.microsoft.com/office/powerpoint/2010/main" val="31373557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buNone/>
            </a:pPr>
            <a:r>
              <a:rPr lang="en-US" i="1" dirty="0" err="1"/>
              <a:t>EventRate</a:t>
            </a:r>
            <a:r>
              <a:rPr lang="en-US" dirty="0"/>
              <a:t> RMM Rate vs Threshold Pc</a:t>
            </a:r>
            <a:br>
              <a:rPr lang="en-US" dirty="0"/>
            </a:br>
            <a:r>
              <a:rPr lang="en-US" sz="2000" dirty="0"/>
              <a:t>Changing the Secondary Catalog Growth Factor</a:t>
            </a:r>
            <a:endParaRPr lang="en-US" dirty="0"/>
          </a:p>
        </p:txBody>
      </p:sp>
      <p:sp>
        <p:nvSpPr>
          <p:cNvPr id="7" name="TextBox 6"/>
          <p:cNvSpPr txBox="1"/>
          <p:nvPr/>
        </p:nvSpPr>
        <p:spPr>
          <a:xfrm>
            <a:off x="48640" y="1186772"/>
            <a:ext cx="448056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LEO32_DMSP_Example1</a:t>
            </a:r>
          </a:p>
          <a:p>
            <a:pPr algn="ctr"/>
            <a:r>
              <a:rPr lang="en-US" b="1" dirty="0">
                <a:latin typeface="Arial" panose="020B0604020202020204" pitchFamily="34" charset="0"/>
                <a:cs typeface="Arial" panose="020B0604020202020204" pitchFamily="34" charset="0"/>
              </a:rPr>
              <a:t>Secondary Catalog Growth = 1.0</a:t>
            </a:r>
          </a:p>
          <a:p>
            <a:pPr algn="ctr"/>
            <a:r>
              <a:rPr lang="en-US" b="1" dirty="0">
                <a:latin typeface="Arial" panose="020B0604020202020204" pitchFamily="34" charset="0"/>
                <a:cs typeface="Arial" panose="020B0604020202020204" pitchFamily="34" charset="0"/>
              </a:rPr>
              <a:t>RMM Rate ≈ 0.72 / year</a:t>
            </a:r>
          </a:p>
        </p:txBody>
      </p:sp>
      <p:sp>
        <p:nvSpPr>
          <p:cNvPr id="8" name="TextBox 7"/>
          <p:cNvSpPr txBox="1"/>
          <p:nvPr/>
        </p:nvSpPr>
        <p:spPr>
          <a:xfrm>
            <a:off x="4569080" y="1186771"/>
            <a:ext cx="4526280"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LEO32_DMSP_Example2</a:t>
            </a:r>
          </a:p>
          <a:p>
            <a:pPr algn="ctr"/>
            <a:r>
              <a:rPr lang="en-US" b="1" dirty="0">
                <a:latin typeface="Arial" panose="020B0604020202020204" pitchFamily="34" charset="0"/>
                <a:cs typeface="Arial" panose="020B0604020202020204" pitchFamily="34" charset="0"/>
              </a:rPr>
              <a:t>Secondary Catalog Growth = 1.5</a:t>
            </a:r>
          </a:p>
          <a:p>
            <a:pPr algn="ctr"/>
            <a:r>
              <a:rPr lang="en-US" b="1" dirty="0">
                <a:latin typeface="Arial" panose="020B0604020202020204" pitchFamily="34" charset="0"/>
                <a:cs typeface="Arial" panose="020B0604020202020204" pitchFamily="34" charset="0"/>
              </a:rPr>
              <a:t>RMM Rate ≈ 1.10 / year</a:t>
            </a:r>
          </a:p>
        </p:txBody>
      </p:sp>
      <p:pic>
        <p:nvPicPr>
          <p:cNvPr id="6" name="Picture 5">
            <a:extLst>
              <a:ext uri="{FF2B5EF4-FFF2-40B4-BE49-F238E27FC236}">
                <a16:creationId xmlns:a16="http://schemas.microsoft.com/office/drawing/2014/main" id="{D6E03A80-0186-4DBB-8D70-9B55730516F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42573" y="2286000"/>
            <a:ext cx="3179293" cy="4114800"/>
          </a:xfrm>
          <a:prstGeom prst="rect">
            <a:avLst/>
          </a:prstGeom>
        </p:spPr>
      </p:pic>
      <p:pic>
        <p:nvPicPr>
          <p:cNvPr id="10" name="Picture 9">
            <a:extLst>
              <a:ext uri="{FF2B5EF4-FFF2-40B4-BE49-F238E27FC236}">
                <a16:creationId xmlns:a16="http://schemas.microsoft.com/office/drawing/2014/main" id="{42A75FA2-921E-4982-8E8D-400C721E237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9273" y="2286000"/>
            <a:ext cx="3179293" cy="4114800"/>
          </a:xfrm>
          <a:prstGeom prst="rect">
            <a:avLst/>
          </a:prstGeom>
        </p:spPr>
      </p:pic>
    </p:spTree>
    <p:extLst>
      <p:ext uri="{BB962C8B-B14F-4D97-AF65-F5344CB8AC3E}">
        <p14:creationId xmlns:p14="http://schemas.microsoft.com/office/powerpoint/2010/main" val="16402992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indent="0">
              <a:buNone/>
            </a:pPr>
            <a:r>
              <a:rPr lang="en-US" i="1" dirty="0" err="1"/>
              <a:t>EventRate</a:t>
            </a:r>
            <a:r>
              <a:rPr lang="en-US" dirty="0"/>
              <a:t> Event Rate &amp; Cumulative Pc</a:t>
            </a:r>
            <a:br>
              <a:rPr lang="en-US" dirty="0"/>
            </a:br>
            <a:r>
              <a:rPr lang="en-US" sz="2000" dirty="0"/>
              <a:t>Very Large Satellite in High Eccentricity Orbit</a:t>
            </a:r>
            <a:endParaRPr lang="en-US" dirty="0"/>
          </a:p>
        </p:txBody>
      </p:sp>
      <p:sp>
        <p:nvSpPr>
          <p:cNvPr id="7" name="TextBox 6"/>
          <p:cNvSpPr txBox="1"/>
          <p:nvPr/>
        </p:nvSpPr>
        <p:spPr>
          <a:xfrm>
            <a:off x="48640" y="1186772"/>
            <a:ext cx="4480560" cy="1015663"/>
          </a:xfrm>
          <a:prstGeom prst="rect">
            <a:avLst/>
          </a:prstGeom>
          <a:solidFill>
            <a:schemeClr val="bg1">
              <a:lumMod val="85000"/>
            </a:schemeClr>
          </a:solidFill>
        </p:spPr>
        <p:txBody>
          <a:bodyPr wrap="square" rtlCol="0">
            <a:spAutoFit/>
          </a:bodyPr>
          <a:lstStyle/>
          <a:p>
            <a:pPr algn="ctr"/>
            <a:r>
              <a:rPr lang="en-US" b="1" dirty="0" err="1">
                <a:latin typeface="Arial" panose="020B0604020202020204" pitchFamily="34" charset="0"/>
                <a:cs typeface="Arial" panose="020B0604020202020204" pitchFamily="34" charset="0"/>
              </a:rPr>
              <a:t>HEO_VanAllen_Example</a:t>
            </a:r>
            <a:endParaRPr lang="en-US" b="1" dirty="0">
              <a:latin typeface="Arial" panose="020B0604020202020204" pitchFamily="34" charset="0"/>
              <a:cs typeface="Arial" panose="020B0604020202020204" pitchFamily="34" charset="0"/>
            </a:endParaRPr>
          </a:p>
          <a:p>
            <a:pPr algn="ctr"/>
            <a:r>
              <a:rPr lang="en-US" b="1" dirty="0">
                <a:latin typeface="Arial" panose="020B0604020202020204" pitchFamily="34" charset="0"/>
                <a:cs typeface="Arial" panose="020B0604020202020204" pitchFamily="34" charset="0"/>
              </a:rPr>
              <a:t>HBR = 50 m &amp; Duration = 10 years</a:t>
            </a:r>
          </a:p>
          <a:p>
            <a:pPr algn="ctr"/>
            <a:r>
              <a:rPr lang="en-US" b="1" dirty="0">
                <a:latin typeface="Arial" panose="020B0604020202020204" pitchFamily="34" charset="0"/>
                <a:cs typeface="Arial" panose="020B0604020202020204" pitchFamily="34" charset="0"/>
              </a:rPr>
              <a:t>Mission RMM Rate ≈ 0.45 / year</a:t>
            </a:r>
          </a:p>
        </p:txBody>
      </p:sp>
      <p:sp>
        <p:nvSpPr>
          <p:cNvPr id="8" name="TextBox 7"/>
          <p:cNvSpPr txBox="1"/>
          <p:nvPr/>
        </p:nvSpPr>
        <p:spPr>
          <a:xfrm>
            <a:off x="4569080" y="1186771"/>
            <a:ext cx="4526280" cy="1015663"/>
          </a:xfrm>
          <a:prstGeom prst="rect">
            <a:avLst/>
          </a:prstGeom>
          <a:solidFill>
            <a:schemeClr val="bg1">
              <a:lumMod val="85000"/>
            </a:schemeClr>
          </a:solidFill>
        </p:spPr>
        <p:txBody>
          <a:bodyPr wrap="square" rtlCol="0">
            <a:spAutoFit/>
          </a:bodyPr>
          <a:lstStyle/>
          <a:p>
            <a:pPr algn="ctr"/>
            <a:r>
              <a:rPr lang="en-US" b="1" dirty="0" err="1">
                <a:latin typeface="Arial" panose="020B0604020202020204" pitchFamily="34" charset="0"/>
                <a:cs typeface="Arial" panose="020B0604020202020204" pitchFamily="34" charset="0"/>
              </a:rPr>
              <a:t>HEO_VanAllen_Example</a:t>
            </a:r>
            <a:endParaRPr lang="en-US" b="1" dirty="0">
              <a:latin typeface="Arial" panose="020B0604020202020204" pitchFamily="34" charset="0"/>
              <a:cs typeface="Arial" panose="020B0604020202020204" pitchFamily="34" charset="0"/>
            </a:endParaRPr>
          </a:p>
          <a:p>
            <a:pPr algn="ctr"/>
            <a:r>
              <a:rPr lang="en-US" b="1" dirty="0">
                <a:latin typeface="Arial" panose="020B0604020202020204" pitchFamily="34" charset="0"/>
                <a:cs typeface="Arial" panose="020B0604020202020204" pitchFamily="34" charset="0"/>
              </a:rPr>
              <a:t>HBR = 50 m &amp; Duration = 10 years</a:t>
            </a:r>
          </a:p>
          <a:p>
            <a:pPr algn="ctr"/>
            <a:r>
              <a:rPr lang="en-US" b="1" dirty="0">
                <a:latin typeface="Arial" panose="020B0604020202020204" pitchFamily="34" charset="0"/>
                <a:cs typeface="Arial" panose="020B0604020202020204" pitchFamily="34" charset="0"/>
                <a:sym typeface="Symbol" panose="05050102010706020507" pitchFamily="18" charset="2"/>
              </a:rPr>
              <a:t>Mission C</a:t>
            </a:r>
            <a:r>
              <a:rPr lang="en-US" b="1" dirty="0">
                <a:latin typeface="Arial" panose="020B0604020202020204" pitchFamily="34" charset="0"/>
                <a:cs typeface="Arial" panose="020B0604020202020204" pitchFamily="34" charset="0"/>
              </a:rPr>
              <a:t>umulative Pc* ≈ 4.4e-4</a:t>
            </a:r>
          </a:p>
        </p:txBody>
      </p:sp>
      <p:sp>
        <p:nvSpPr>
          <p:cNvPr id="11" name="TextBox 10"/>
          <p:cNvSpPr txBox="1"/>
          <p:nvPr/>
        </p:nvSpPr>
        <p:spPr>
          <a:xfrm>
            <a:off x="1568300" y="6400800"/>
            <a:ext cx="6187167" cy="338554"/>
          </a:xfrm>
          <a:prstGeom prst="rect">
            <a:avLst/>
          </a:prstGeom>
          <a:noFill/>
        </p:spPr>
        <p:txBody>
          <a:bodyPr wrap="square" rtlCol="0">
            <a:spAutoFit/>
          </a:bodyPr>
          <a:lstStyle/>
          <a:p>
            <a:pPr algn="ctr"/>
            <a:r>
              <a:rPr lang="en-US" sz="1600" b="1" dirty="0">
                <a:latin typeface="Arial" panose="020B0604020202020204" pitchFamily="34" charset="0"/>
                <a:cs typeface="Arial" panose="020B0604020202020204" pitchFamily="34" charset="0"/>
              </a:rPr>
              <a:t>*Cumulative mission Pc with no RMMs ≈ 0.15</a:t>
            </a:r>
            <a:r>
              <a:rPr lang="en-US" sz="1400" dirty="0">
                <a:latin typeface="Arial" panose="020B0604020202020204" pitchFamily="34" charset="0"/>
                <a:cs typeface="Arial" panose="020B0604020202020204" pitchFamily="34" charset="0"/>
              </a:rPr>
              <a:t>  </a:t>
            </a:r>
          </a:p>
        </p:txBody>
      </p:sp>
      <p:pic>
        <p:nvPicPr>
          <p:cNvPr id="6" name="Picture 5">
            <a:extLst>
              <a:ext uri="{FF2B5EF4-FFF2-40B4-BE49-F238E27FC236}">
                <a16:creationId xmlns:a16="http://schemas.microsoft.com/office/drawing/2014/main" id="{27EB50B2-DA44-42C9-9CE4-E2412A82338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233123" y="2286000"/>
            <a:ext cx="3179357" cy="4114800"/>
          </a:xfrm>
          <a:prstGeom prst="rect">
            <a:avLst/>
          </a:prstGeom>
        </p:spPr>
      </p:pic>
      <p:pic>
        <p:nvPicPr>
          <p:cNvPr id="13" name="Picture 12">
            <a:extLst>
              <a:ext uri="{FF2B5EF4-FFF2-40B4-BE49-F238E27FC236}">
                <a16:creationId xmlns:a16="http://schemas.microsoft.com/office/drawing/2014/main" id="{30CF6D98-80E6-45E0-93AA-356A1E21144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31521" y="2286000"/>
            <a:ext cx="3179357" cy="4114800"/>
          </a:xfrm>
          <a:prstGeom prst="rect">
            <a:avLst/>
          </a:prstGeom>
        </p:spPr>
      </p:pic>
    </p:spTree>
    <p:extLst>
      <p:ext uri="{BB962C8B-B14F-4D97-AF65-F5344CB8AC3E}">
        <p14:creationId xmlns:p14="http://schemas.microsoft.com/office/powerpoint/2010/main" val="1301965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r>
              <a:rPr lang="en-US" dirty="0"/>
              <a:t>: Introduction and Summary</a:t>
            </a:r>
          </a:p>
        </p:txBody>
      </p:sp>
      <p:sp>
        <p:nvSpPr>
          <p:cNvPr id="3" name="Content Placeholder 2"/>
          <p:cNvSpPr>
            <a:spLocks noGrp="1"/>
          </p:cNvSpPr>
          <p:nvPr>
            <p:ph idx="1"/>
          </p:nvPr>
        </p:nvSpPr>
        <p:spPr>
          <a:xfrm>
            <a:off x="228600" y="1160580"/>
            <a:ext cx="8686800" cy="5212080"/>
          </a:xfrm>
        </p:spPr>
        <p:txBody>
          <a:bodyPr/>
          <a:lstStyle/>
          <a:p>
            <a:r>
              <a:rPr lang="en-US" sz="1800" dirty="0"/>
              <a:t>The </a:t>
            </a:r>
            <a:r>
              <a:rPr lang="en-US" sz="1800" dirty="0" err="1"/>
              <a:t>Matlab</a:t>
            </a:r>
            <a:r>
              <a:rPr lang="en-US" sz="1800" dirty="0"/>
              <a:t> program </a:t>
            </a:r>
            <a:r>
              <a:rPr lang="en-US" sz="1800" i="1" dirty="0" err="1"/>
              <a:t>EventRate</a:t>
            </a:r>
            <a:r>
              <a:rPr lang="en-US" sz="1800" dirty="0"/>
              <a:t> estimates the rates that prospective CARA missions can expect to experience serious conjunctions, which are events that have last-update collision probability (Pc) values exceeding the specified threshold for risk mitigation maneuvers (RMMs)</a:t>
            </a:r>
          </a:p>
          <a:p>
            <a:pPr lvl="2"/>
            <a:endParaRPr lang="en-US" sz="400" dirty="0"/>
          </a:p>
          <a:p>
            <a:r>
              <a:rPr lang="en-US" sz="1800" dirty="0"/>
              <a:t>The program can also estimate cumulative Pc values* over the on-orbit lifetimes of prospective missions</a:t>
            </a:r>
          </a:p>
          <a:p>
            <a:pPr lvl="2"/>
            <a:endParaRPr lang="en-US" sz="400" dirty="0"/>
          </a:p>
          <a:p>
            <a:r>
              <a:rPr lang="en-US" sz="1800" i="1" dirty="0" err="1"/>
              <a:t>EventRate</a:t>
            </a:r>
            <a:r>
              <a:rPr lang="en-US" sz="1800" dirty="0"/>
              <a:t> uses a semi-empirical simulation estimation algorithm, basing estimates on the extensive database of conjunction state and covariance data archived for previous and current CARA missions</a:t>
            </a:r>
          </a:p>
          <a:p>
            <a:pPr lvl="2"/>
            <a:endParaRPr lang="en-US" sz="400" dirty="0"/>
          </a:p>
          <a:p>
            <a:r>
              <a:rPr lang="en-US" sz="1800" dirty="0"/>
              <a:t>It allows trade-space analyses of several satellite and mission parameters:</a:t>
            </a:r>
            <a:endParaRPr lang="en-US" sz="800" dirty="0"/>
          </a:p>
          <a:p>
            <a:pPr marL="0" indent="0">
              <a:buNone/>
            </a:pPr>
            <a:r>
              <a:rPr lang="en-US" sz="1800" dirty="0">
                <a:solidFill>
                  <a:schemeClr val="accent6"/>
                </a:solidFill>
              </a:rPr>
              <a:t>     Satellite HBR		   On-orbit lifetime	Catastrophic events</a:t>
            </a:r>
          </a:p>
          <a:p>
            <a:pPr marL="0" indent="0">
              <a:buNone/>
            </a:pPr>
            <a:r>
              <a:rPr lang="en-US" sz="1800" dirty="0">
                <a:solidFill>
                  <a:schemeClr val="accent6"/>
                </a:solidFill>
              </a:rPr>
              <a:t>     RMM Pc threshold	   RMM commit times	RMM type (trans. vs rot.)</a:t>
            </a:r>
          </a:p>
          <a:p>
            <a:pPr marL="0" indent="0">
              <a:buNone/>
            </a:pPr>
            <a:r>
              <a:rPr lang="en-US" sz="1800" dirty="0">
                <a:solidFill>
                  <a:schemeClr val="accent6"/>
                </a:solidFill>
              </a:rPr>
              <a:t>     Catalog growth factor	   CARA orbital regime</a:t>
            </a:r>
            <a:endParaRPr lang="en-US" sz="400" dirty="0"/>
          </a:p>
          <a:p>
            <a:pPr lvl="2"/>
            <a:endParaRPr lang="en-US" sz="400" dirty="0"/>
          </a:p>
          <a:p>
            <a:r>
              <a:rPr lang="en-US" sz="1800" dirty="0"/>
              <a:t>It also produces several graphical outputs illustrating the archived conjunction data used in the analysis, as well as the estimated event rates, cumulative Pc values, and associated estimation uncertainties</a:t>
            </a:r>
          </a:p>
        </p:txBody>
      </p:sp>
      <p:sp>
        <p:nvSpPr>
          <p:cNvPr id="4" name="TextBox 3"/>
          <p:cNvSpPr txBox="1"/>
          <p:nvPr/>
        </p:nvSpPr>
        <p:spPr>
          <a:xfrm>
            <a:off x="911150" y="6390240"/>
            <a:ext cx="6187167" cy="307777"/>
          </a:xfrm>
          <a:prstGeom prst="rect">
            <a:avLst/>
          </a:prstGeom>
          <a:noFill/>
        </p:spPr>
        <p:txBody>
          <a:bodyPr wrap="square" rtlCol="0">
            <a:spAutoFit/>
          </a:bodyPr>
          <a:lstStyle/>
          <a:p>
            <a:pPr algn="ctr"/>
            <a:r>
              <a:rPr lang="en-US" sz="1400" dirty="0">
                <a:solidFill>
                  <a:schemeClr val="tx1"/>
                </a:solidFill>
                <a:latin typeface="Arial" panose="020B0604020202020204" pitchFamily="34" charset="0"/>
                <a:cs typeface="Arial" panose="020B0604020202020204" pitchFamily="34" charset="0"/>
              </a:rPr>
              <a:t>*Perceived cumulative probabilities as measured by last-update Pc values</a:t>
            </a:r>
          </a:p>
        </p:txBody>
      </p:sp>
    </p:spTree>
    <p:extLst>
      <p:ext uri="{BB962C8B-B14F-4D97-AF65-F5344CB8AC3E}">
        <p14:creationId xmlns:p14="http://schemas.microsoft.com/office/powerpoint/2010/main" val="3224992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r>
              <a:rPr lang="en-US" dirty="0"/>
              <a:t>: Objectives</a:t>
            </a:r>
          </a:p>
        </p:txBody>
      </p:sp>
      <p:sp>
        <p:nvSpPr>
          <p:cNvPr id="3" name="Content Placeholder 2"/>
          <p:cNvSpPr>
            <a:spLocks noGrp="1"/>
          </p:cNvSpPr>
          <p:nvPr>
            <p:ph idx="1"/>
          </p:nvPr>
        </p:nvSpPr>
        <p:spPr>
          <a:xfrm>
            <a:off x="228600" y="1131396"/>
            <a:ext cx="8686800" cy="5212080"/>
          </a:xfrm>
        </p:spPr>
        <p:txBody>
          <a:bodyPr/>
          <a:lstStyle/>
          <a:p>
            <a:r>
              <a:rPr lang="en-US" sz="1800" dirty="0">
                <a:solidFill>
                  <a:schemeClr val="accent6"/>
                </a:solidFill>
              </a:rPr>
              <a:t>Primary objective: Provide estimates of the occurrence rates of serious conjunction events expected for current or prospective CARA missions</a:t>
            </a:r>
          </a:p>
          <a:p>
            <a:pPr lvl="1"/>
            <a:r>
              <a:rPr lang="en-US" sz="1600" dirty="0"/>
              <a:t>Serious events occur when the most recent available conjunction Pc estimate (i.e., the last-update Pc value) exceeds a risk-tolerance threshold</a:t>
            </a:r>
          </a:p>
          <a:p>
            <a:pPr lvl="1"/>
            <a:r>
              <a:rPr lang="en-US" sz="1600" dirty="0"/>
              <a:t>The risk-tolerance threshold is the Pc cutoff that a mission uses when deciding to perform or not perform a risk mitigation maneuver (RMM) </a:t>
            </a:r>
            <a:r>
              <a:rPr lang="en-US" sz="1600" dirty="0">
                <a:sym typeface="Symbol" panose="05050102010706020507" pitchFamily="18" charset="2"/>
              </a:rPr>
              <a:t> e.g., </a:t>
            </a:r>
            <a:r>
              <a:rPr lang="en-US" sz="1600" dirty="0"/>
              <a:t>RMM Pc = 4.4e-4</a:t>
            </a:r>
          </a:p>
          <a:p>
            <a:pPr lvl="1"/>
            <a:r>
              <a:rPr lang="en-US" sz="1600" dirty="0"/>
              <a:t>The last-update Pc for a conjunction is the latest Pc estimate available before a mission’s RMM “commit” time limit is reached, but that is also estimated after the mission’s RMM “consider” time limit </a:t>
            </a:r>
            <a:r>
              <a:rPr lang="en-US" sz="1600" dirty="0">
                <a:sym typeface="Symbol" panose="05050102010706020507" pitchFamily="18" charset="2"/>
              </a:rPr>
              <a:t> e.g., commit at 1 day before TCA and consider at 3.5 days</a:t>
            </a:r>
            <a:endParaRPr lang="en-US" sz="1600" dirty="0"/>
          </a:p>
          <a:p>
            <a:r>
              <a:rPr lang="en-US" sz="1800" dirty="0">
                <a:solidFill>
                  <a:schemeClr val="accent6"/>
                </a:solidFill>
              </a:rPr>
              <a:t>Secondary objective: Provide associated estimates of perceived mission-cumulative Pc values, both with and without RMMs being performed</a:t>
            </a:r>
          </a:p>
          <a:p>
            <a:pPr lvl="1"/>
            <a:r>
              <a:rPr lang="en-US" sz="1600" dirty="0"/>
              <a:t>The perceived mission-cumulative Pc represents an empirical estimate of the combined risk of all conjunctions experienced by a satellite throughout its active, on-orbit lifetime</a:t>
            </a:r>
            <a:endParaRPr lang="en-US" sz="1200" dirty="0"/>
          </a:p>
          <a:p>
            <a:pPr lvl="1"/>
            <a:r>
              <a:rPr lang="en-US" sz="1600" dirty="0"/>
              <a:t>For last-updates below the Pc threshold, no RMM is performed in the simulation, and the last-update Pc value itself provides a measure of the perceived risk of the event</a:t>
            </a:r>
          </a:p>
          <a:p>
            <a:pPr lvl="1"/>
            <a:r>
              <a:rPr lang="en-US" sz="1600" dirty="0"/>
              <a:t>For last-updates above the Pc threshold, however, an RMM is performed, and the estimated post-RMM Pc value provides a measure of the perceived risk of the event</a:t>
            </a:r>
          </a:p>
          <a:p>
            <a:pPr lvl="1"/>
            <a:r>
              <a:rPr lang="en-US" sz="1600" dirty="0"/>
              <a:t>The mission-cumulative Pc combines the perceived risks for all of the conjunctions experienced during an entire mission into one composite collision probability</a:t>
            </a:r>
          </a:p>
        </p:txBody>
      </p:sp>
    </p:spTree>
    <p:extLst>
      <p:ext uri="{BB962C8B-B14F-4D97-AF65-F5344CB8AC3E}">
        <p14:creationId xmlns:p14="http://schemas.microsoft.com/office/powerpoint/2010/main" val="4266759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r>
              <a:rPr lang="en-US" dirty="0"/>
              <a:t>: Methodology</a:t>
            </a:r>
          </a:p>
        </p:txBody>
      </p:sp>
      <p:sp>
        <p:nvSpPr>
          <p:cNvPr id="3" name="Content Placeholder 2"/>
          <p:cNvSpPr>
            <a:spLocks noGrp="1"/>
          </p:cNvSpPr>
          <p:nvPr>
            <p:ph idx="1"/>
          </p:nvPr>
        </p:nvSpPr>
        <p:spPr>
          <a:xfrm>
            <a:off x="228600" y="1102214"/>
            <a:ext cx="8686800" cy="5212080"/>
          </a:xfrm>
        </p:spPr>
        <p:txBody>
          <a:bodyPr/>
          <a:lstStyle/>
          <a:p>
            <a:r>
              <a:rPr lang="en-US" sz="1600" dirty="0">
                <a:solidFill>
                  <a:schemeClr val="accent6"/>
                </a:solidFill>
              </a:rPr>
              <a:t>Perform a semi-empirical serious event rate and cumulative risk analysis</a:t>
            </a:r>
          </a:p>
          <a:p>
            <a:pPr lvl="1"/>
            <a:r>
              <a:rPr lang="en-US" sz="1300" dirty="0"/>
              <a:t>For details of the formulation see Hall (2019) “Determining Appropriate Risk Remediation Thresholds From Empirical Conjunction Data Using Survival Probability Methods” AAS-631</a:t>
            </a:r>
          </a:p>
          <a:p>
            <a:pPr lvl="1"/>
            <a:r>
              <a:rPr lang="en-US" sz="1300" dirty="0"/>
              <a:t>Uses input OCMDB or </a:t>
            </a:r>
            <a:r>
              <a:rPr lang="en-US" sz="1300" dirty="0" err="1"/>
              <a:t>OCMDB_PcTable.mat</a:t>
            </a:r>
            <a:r>
              <a:rPr lang="en-US" sz="1300" dirty="0"/>
              <a:t> files for archived data (extracted from CARA database)</a:t>
            </a:r>
          </a:p>
          <a:p>
            <a:pPr lvl="2"/>
            <a:r>
              <a:rPr lang="en-US" sz="1200" dirty="0" err="1"/>
              <a:t>PcTable</a:t>
            </a:r>
            <a:r>
              <a:rPr lang="en-US" sz="1200" dirty="0"/>
              <a:t> files for the examples outlined in this presentation are provided in the data/directory</a:t>
            </a:r>
          </a:p>
          <a:p>
            <a:pPr lvl="2"/>
            <a:r>
              <a:rPr lang="en-US" sz="1200" dirty="0"/>
              <a:t>For further analyses, a </a:t>
            </a:r>
            <a:r>
              <a:rPr lang="en-US" sz="1200" dirty="0" err="1"/>
              <a:t>PcTable</a:t>
            </a:r>
            <a:r>
              <a:rPr lang="en-US" sz="1200" dirty="0"/>
              <a:t> file containing conjunction information approved for release to the general public is provided in the data/ directory. Refer to the curated satellite list in the doc/ directory to select satellite IDs suitable for a given mission analysis.</a:t>
            </a:r>
          </a:p>
          <a:p>
            <a:r>
              <a:rPr lang="en-US" sz="1600" dirty="0">
                <a:solidFill>
                  <a:schemeClr val="accent6"/>
                </a:solidFill>
              </a:rPr>
              <a:t>Allow users to specify multiple parameters for prospective CARA missions</a:t>
            </a:r>
          </a:p>
          <a:p>
            <a:pPr lvl="1"/>
            <a:r>
              <a:rPr lang="en-US" sz="1300" u="sng" dirty="0"/>
              <a:t>Satellite parameters:</a:t>
            </a:r>
            <a:r>
              <a:rPr lang="en-US" sz="1300" dirty="0"/>
              <a:t> Hard-body radius (HBR) and on-orbit mass</a:t>
            </a:r>
          </a:p>
          <a:p>
            <a:pPr lvl="1"/>
            <a:r>
              <a:rPr lang="en-US" sz="1300" u="sng" dirty="0"/>
              <a:t>Mission parameters:</a:t>
            </a:r>
            <a:r>
              <a:rPr lang="en-US" sz="1300" dirty="0"/>
              <a:t> Active on-orbit lifetime, orbital regime, flag to include vs exclude likely non-catastrophic collisions, and a secondary catalog population growth factor</a:t>
            </a:r>
          </a:p>
          <a:p>
            <a:pPr lvl="1"/>
            <a:r>
              <a:rPr lang="en-US" sz="1300" u="sng" dirty="0"/>
              <a:t>Risk mitigation maneuver parameters:</a:t>
            </a:r>
            <a:r>
              <a:rPr lang="en-US" sz="1300" dirty="0"/>
              <a:t> RMM Pc threshold, RMM commit and consider times, RMM type (translational vs rotational), and the RMM Pc reduction factor</a:t>
            </a:r>
          </a:p>
          <a:p>
            <a:r>
              <a:rPr lang="en-US" sz="1600" dirty="0">
                <a:solidFill>
                  <a:schemeClr val="accent6"/>
                </a:solidFill>
              </a:rPr>
              <a:t>Perform the following multi-step analysis using archived conjunction data:</a:t>
            </a:r>
          </a:p>
          <a:p>
            <a:pPr lvl="1"/>
            <a:r>
              <a:rPr lang="en-US" sz="1300" dirty="0"/>
              <a:t>Calculate conjunction Pc values based on the prospective mission’s HBR value</a:t>
            </a:r>
          </a:p>
          <a:p>
            <a:pPr lvl="1"/>
            <a:r>
              <a:rPr lang="en-US" sz="1300" dirty="0"/>
              <a:t>Determine last-update Pc values based on the mission’s RMM commit/consider times</a:t>
            </a:r>
          </a:p>
          <a:p>
            <a:pPr lvl="1"/>
            <a:r>
              <a:rPr lang="en-US" sz="1300" dirty="0"/>
              <a:t>Use a sample with replacement methodology to simulate multiple realizations of the sequence of last-update Pc values experienced by the mission </a:t>
            </a:r>
            <a:r>
              <a:rPr lang="en-US" sz="1300" dirty="0">
                <a:sym typeface="Symbol" panose="05050102010706020507" pitchFamily="18" charset="2"/>
              </a:rPr>
              <a:t> </a:t>
            </a:r>
            <a:r>
              <a:rPr lang="en-US" sz="1300" dirty="0"/>
              <a:t>see Hall (2019)</a:t>
            </a:r>
          </a:p>
          <a:p>
            <a:pPr lvl="1"/>
            <a:r>
              <a:rPr lang="en-US" sz="1300" dirty="0"/>
              <a:t>Estimate the expected rate that last-update Pc values exceed the RMM Pc threshold</a:t>
            </a:r>
          </a:p>
          <a:p>
            <a:pPr lvl="1"/>
            <a:r>
              <a:rPr lang="en-US" sz="1300" dirty="0"/>
              <a:t>Estimate the perceived mission-cumulative Pc value both with and without RMMs</a:t>
            </a:r>
          </a:p>
          <a:p>
            <a:pPr lvl="1"/>
            <a:r>
              <a:rPr lang="en-US" sz="1300" dirty="0"/>
              <a:t>Estimate 95% uncertainties based on the variations between multiple mission realizations</a:t>
            </a:r>
          </a:p>
        </p:txBody>
      </p:sp>
    </p:spTree>
    <p:extLst>
      <p:ext uri="{BB962C8B-B14F-4D97-AF65-F5344CB8AC3E}">
        <p14:creationId xmlns:p14="http://schemas.microsoft.com/office/powerpoint/2010/main" val="1098074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endParaRPr lang="en-US" dirty="0"/>
          </a:p>
        </p:txBody>
      </p:sp>
      <p:sp>
        <p:nvSpPr>
          <p:cNvPr id="3" name="Content Placeholder 2"/>
          <p:cNvSpPr>
            <a:spLocks noGrp="1"/>
          </p:cNvSpPr>
          <p:nvPr>
            <p:ph idx="1"/>
          </p:nvPr>
        </p:nvSpPr>
        <p:spPr/>
        <p:txBody>
          <a:bodyPr/>
          <a:lstStyle/>
          <a:p>
            <a:pPr marL="0" indent="0" algn="ctr">
              <a:buNone/>
            </a:pPr>
            <a:endParaRPr lang="en-US" sz="2400" dirty="0"/>
          </a:p>
          <a:p>
            <a:pPr marL="0" indent="0" algn="ctr">
              <a:buNone/>
            </a:pPr>
            <a:r>
              <a:rPr lang="en-US" sz="2400" dirty="0"/>
              <a:t>Description of Program Inputs and Outputs</a:t>
            </a:r>
          </a:p>
          <a:p>
            <a:pPr marL="0" indent="0" algn="ctr">
              <a:buNone/>
            </a:pPr>
            <a:endParaRPr lang="en-US" sz="2400" dirty="0"/>
          </a:p>
        </p:txBody>
      </p:sp>
    </p:spTree>
    <p:extLst>
      <p:ext uri="{BB962C8B-B14F-4D97-AF65-F5344CB8AC3E}">
        <p14:creationId xmlns:p14="http://schemas.microsoft.com/office/powerpoint/2010/main" val="5416732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r>
              <a:rPr lang="en-US" dirty="0"/>
              <a:t>: Example Input Parameter Specification File (for ‘LEO22_HST_Example1’)</a:t>
            </a:r>
          </a:p>
        </p:txBody>
      </p:sp>
      <p:sp>
        <p:nvSpPr>
          <p:cNvPr id="6" name="Content Placeholder 2"/>
          <p:cNvSpPr>
            <a:spLocks noGrp="1"/>
          </p:cNvSpPr>
          <p:nvPr>
            <p:ph idx="1"/>
          </p:nvPr>
        </p:nvSpPr>
        <p:spPr>
          <a:xfrm>
            <a:off x="48639" y="1191640"/>
            <a:ext cx="4480560" cy="5114925"/>
          </a:xfrm>
          <a:ln>
            <a:solidFill>
              <a:schemeClr val="accent1"/>
            </a:solidFill>
          </a:ln>
        </p:spPr>
        <p:txBody>
          <a:bodyPr/>
          <a:lstStyle/>
          <a:p>
            <a:pPr marL="0" indent="0">
              <a:buNone/>
            </a:pPr>
            <a:r>
              <a:rPr lang="en-US" sz="1050" b="0" dirty="0"/>
              <a:t>%% Function </a:t>
            </a:r>
            <a:r>
              <a:rPr lang="en-US" sz="1050" b="0" dirty="0" err="1"/>
              <a:t>EventRate</a:t>
            </a:r>
            <a:r>
              <a:rPr lang="en-US" sz="1050" b="0" dirty="0"/>
              <a:t> parameter specification file</a:t>
            </a:r>
          </a:p>
          <a:p>
            <a:pPr marL="0" indent="0">
              <a:buNone/>
            </a:pPr>
            <a:r>
              <a:rPr lang="en-US" sz="1050" b="0" dirty="0"/>
              <a:t>% for a prospective mission in an HST-like orbit</a:t>
            </a:r>
          </a:p>
          <a:p>
            <a:pPr marL="0" indent="0">
              <a:buNone/>
            </a:pPr>
            <a:r>
              <a:rPr lang="en-US" sz="1050" b="0" dirty="0"/>
              <a:t> </a:t>
            </a:r>
          </a:p>
          <a:p>
            <a:pPr marL="0" indent="0">
              <a:buNone/>
            </a:pPr>
            <a:r>
              <a:rPr lang="en-US" sz="1050" b="0" dirty="0"/>
              <a:t>%% </a:t>
            </a:r>
            <a:r>
              <a:rPr lang="en-US" sz="1050" b="0" dirty="0" err="1"/>
              <a:t>Emprical</a:t>
            </a:r>
            <a:r>
              <a:rPr lang="en-US" sz="1050" b="0" dirty="0"/>
              <a:t> orbital conjunction data set parameters</a:t>
            </a:r>
          </a:p>
          <a:p>
            <a:pPr marL="0" indent="0">
              <a:buNone/>
            </a:pPr>
            <a:r>
              <a:rPr lang="en-US" sz="1050" b="0" dirty="0"/>
              <a:t> </a:t>
            </a:r>
          </a:p>
          <a:p>
            <a:pPr marL="0" indent="0">
              <a:buNone/>
            </a:pPr>
            <a:r>
              <a:rPr lang="en-US" sz="1050" b="0" dirty="0"/>
              <a:t>% OCMDB file holding archived conjunction data</a:t>
            </a:r>
          </a:p>
          <a:p>
            <a:r>
              <a:rPr lang="en-US" sz="1050" b="0" dirty="0" err="1"/>
              <a:t>params.PcTableFile</a:t>
            </a:r>
            <a:r>
              <a:rPr lang="en-US" sz="1050" b="0" dirty="0"/>
              <a:t> = 'data\</a:t>
            </a:r>
            <a:r>
              <a:rPr lang="en-US" sz="1050" b="0" dirty="0" err="1"/>
              <a:t>Test_C.mat</a:t>
            </a:r>
            <a:r>
              <a:rPr lang="en-US" sz="1050" b="0" dirty="0"/>
              <a:t>';</a:t>
            </a:r>
          </a:p>
          <a:p>
            <a:pPr marL="0" indent="0">
              <a:buNone/>
            </a:pPr>
            <a:r>
              <a:rPr lang="en-US" sz="1050" b="0" dirty="0"/>
              <a:t> </a:t>
            </a:r>
          </a:p>
          <a:p>
            <a:pPr marL="0" indent="0">
              <a:buNone/>
            </a:pPr>
            <a:r>
              <a:rPr lang="en-US" sz="1050" b="0" dirty="0"/>
              <a:t>% Set of CARA primaries to combine for the semi-empirical analysis</a:t>
            </a:r>
          </a:p>
          <a:p>
            <a:pPr marL="0" indent="0">
              <a:buNone/>
            </a:pPr>
            <a:r>
              <a:rPr lang="en-US" sz="1050" b="0" dirty="0" err="1"/>
              <a:t>params.priset</a:t>
            </a:r>
            <a:r>
              <a:rPr lang="en-US" sz="1050" b="0" dirty="0"/>
              <a:t> = 20580; % Only include HST itself for this example</a:t>
            </a:r>
          </a:p>
          <a:p>
            <a:pPr marL="0" indent="0">
              <a:buNone/>
            </a:pPr>
            <a:r>
              <a:rPr lang="en-US" sz="1050" b="0" dirty="0"/>
              <a:t> </a:t>
            </a:r>
          </a:p>
          <a:p>
            <a:pPr marL="0" indent="0">
              <a:buNone/>
            </a:pPr>
            <a:r>
              <a:rPr lang="en-US" sz="1050" b="0" dirty="0"/>
              <a:t>% CARA orbital regime (optional) which contains the primaries</a:t>
            </a:r>
          </a:p>
          <a:p>
            <a:pPr marL="0" indent="0">
              <a:buNone/>
            </a:pPr>
            <a:r>
              <a:rPr lang="en-US" sz="1050" b="0" dirty="0" err="1"/>
              <a:t>params.priorb</a:t>
            </a:r>
            <a:r>
              <a:rPr lang="en-US" sz="1050" b="0" dirty="0"/>
              <a:t> = 'LEO2-2';</a:t>
            </a:r>
          </a:p>
          <a:p>
            <a:pPr marL="0" indent="0">
              <a:buNone/>
            </a:pPr>
            <a:r>
              <a:rPr lang="en-US" sz="1050" b="0" dirty="0"/>
              <a:t> </a:t>
            </a:r>
          </a:p>
          <a:p>
            <a:pPr marL="0" indent="0">
              <a:buNone/>
            </a:pPr>
            <a:r>
              <a:rPr lang="en-US" sz="1050" b="0" dirty="0"/>
              <a:t>%% Mission parameters for the prospective satellite mission</a:t>
            </a:r>
          </a:p>
          <a:p>
            <a:pPr marL="0" indent="0">
              <a:buNone/>
            </a:pPr>
            <a:r>
              <a:rPr lang="en-US" sz="1050" b="0" dirty="0"/>
              <a:t> </a:t>
            </a:r>
          </a:p>
          <a:p>
            <a:pPr marL="0" indent="0">
              <a:buNone/>
            </a:pPr>
            <a:r>
              <a:rPr lang="en-US" sz="1050" b="0" dirty="0"/>
              <a:t>% Basic mission parameters</a:t>
            </a:r>
          </a:p>
          <a:p>
            <a:pPr marL="0" indent="0">
              <a:buNone/>
            </a:pPr>
            <a:r>
              <a:rPr lang="en-US" sz="1050" b="0" dirty="0" err="1"/>
              <a:t>params.mission_name</a:t>
            </a:r>
            <a:r>
              <a:rPr lang="en-US" sz="1050" b="0" dirty="0"/>
              <a:t> = '</a:t>
            </a:r>
            <a:r>
              <a:rPr lang="en-US" sz="1050" b="0" dirty="0" err="1"/>
              <a:t>NewHST</a:t>
            </a:r>
            <a:r>
              <a:rPr lang="en-US" sz="1050" b="0" dirty="0"/>
              <a:t>';</a:t>
            </a:r>
          </a:p>
          <a:p>
            <a:pPr marL="0" indent="0">
              <a:buNone/>
            </a:pPr>
            <a:r>
              <a:rPr lang="en-US" sz="1050" b="0" dirty="0" err="1"/>
              <a:t>params.mission_HBR_meters</a:t>
            </a:r>
            <a:r>
              <a:rPr lang="en-US" sz="1050" b="0" dirty="0"/>
              <a:t> = 10;</a:t>
            </a:r>
          </a:p>
          <a:p>
            <a:pPr marL="0" indent="0">
              <a:buNone/>
            </a:pPr>
            <a:r>
              <a:rPr lang="en-US" sz="1050" b="0" dirty="0" err="1"/>
              <a:t>params.mission_duration_years</a:t>
            </a:r>
            <a:r>
              <a:rPr lang="en-US" sz="1050" b="0" dirty="0"/>
              <a:t> = 15;</a:t>
            </a:r>
          </a:p>
          <a:p>
            <a:pPr marL="0" indent="0">
              <a:buNone/>
            </a:pPr>
            <a:r>
              <a:rPr lang="en-US" sz="1050" b="0" dirty="0" err="1"/>
              <a:t>params.mission_on_orbit_mass_kg</a:t>
            </a:r>
            <a:r>
              <a:rPr lang="en-US" sz="1050" b="0" dirty="0"/>
              <a:t> = 10800;</a:t>
            </a:r>
          </a:p>
          <a:p>
            <a:pPr marL="0" indent="0">
              <a:buNone/>
            </a:pPr>
            <a:r>
              <a:rPr lang="en-US" sz="1050" b="0" dirty="0"/>
              <a:t> </a:t>
            </a:r>
          </a:p>
        </p:txBody>
      </p:sp>
      <p:sp>
        <p:nvSpPr>
          <p:cNvPr id="7" name="Content Placeholder 2"/>
          <p:cNvSpPr txBox="1">
            <a:spLocks/>
          </p:cNvSpPr>
          <p:nvPr/>
        </p:nvSpPr>
        <p:spPr bwMode="auto">
          <a:xfrm>
            <a:off x="4591456" y="1191640"/>
            <a:ext cx="4480560" cy="5114925"/>
          </a:xfrm>
          <a:prstGeom prst="rect">
            <a:avLst/>
          </a:prstGeom>
          <a:noFill/>
          <a:ln w="9525">
            <a:solidFill>
              <a:schemeClr val="accent1"/>
            </a:solidFill>
            <a:miter lim="800000"/>
            <a:headEnd/>
            <a:tailEnd/>
          </a:ln>
        </p:spPr>
        <p:txBody>
          <a:bodyPr vert="horz" wrap="square" lIns="91440" tIns="45720" rIns="91440" bIns="45720" numCol="1" anchor="t" anchorCtr="0" compatLnSpc="1">
            <a:prstTxWarp prst="textNoShape">
              <a:avLst/>
            </a:prstTxWarp>
          </a:bodyPr>
          <a:lstStyle>
            <a:lvl1pPr marL="164592" indent="-164592" algn="l" rtl="0" eaLnBrk="0" fontAlgn="base" hangingPunct="0">
              <a:spcBef>
                <a:spcPct val="20000"/>
              </a:spcBef>
              <a:spcAft>
                <a:spcPct val="0"/>
              </a:spcAft>
              <a:buChar char="•"/>
              <a:defRPr sz="2000" b="1">
                <a:solidFill>
                  <a:schemeClr val="tx1"/>
                </a:solidFill>
                <a:latin typeface="Arial" pitchFamily="34" charset="0"/>
                <a:ea typeface="+mn-ea"/>
                <a:cs typeface="Arial" pitchFamily="34" charset="0"/>
              </a:defRPr>
            </a:lvl1pPr>
            <a:lvl2pPr marL="457200" indent="-173736" algn="l" rtl="0" eaLnBrk="0" fontAlgn="base" hangingPunct="0">
              <a:spcBef>
                <a:spcPct val="20000"/>
              </a:spcBef>
              <a:spcAft>
                <a:spcPct val="0"/>
              </a:spcAft>
              <a:buChar char="–"/>
              <a:defRPr sz="1800">
                <a:solidFill>
                  <a:schemeClr val="tx1"/>
                </a:solidFill>
                <a:latin typeface="Arial" pitchFamily="34" charset="0"/>
                <a:cs typeface="Arial" pitchFamily="34" charset="0"/>
              </a:defRPr>
            </a:lvl2pPr>
            <a:lvl3pPr marL="749808" indent="-173736" algn="l" rtl="0" eaLnBrk="0" fontAlgn="base" hangingPunct="0">
              <a:spcBef>
                <a:spcPct val="20000"/>
              </a:spcBef>
              <a:spcAft>
                <a:spcPct val="0"/>
              </a:spcAft>
              <a:buChar char="•"/>
              <a:defRPr sz="1600">
                <a:solidFill>
                  <a:schemeClr val="tx1"/>
                </a:solidFill>
                <a:latin typeface="Arial" pitchFamily="34" charset="0"/>
                <a:cs typeface="Arial" pitchFamily="34" charset="0"/>
              </a:defRPr>
            </a:lvl3pPr>
            <a:lvl4pPr marL="1600200" indent="-228600" algn="l" rtl="0" eaLnBrk="0" fontAlgn="base" hangingPunct="0">
              <a:spcBef>
                <a:spcPct val="20000"/>
              </a:spcBef>
              <a:spcAft>
                <a:spcPct val="0"/>
              </a:spcAft>
              <a:buChar char="–"/>
              <a:defRPr>
                <a:solidFill>
                  <a:schemeClr val="tx1"/>
                </a:solidFill>
                <a:latin typeface="+mn-lt"/>
              </a:defRPr>
            </a:lvl4pPr>
            <a:lvl5pPr marL="2057400" indent="-228600" algn="l" rtl="0" eaLnBrk="0" fontAlgn="base" hangingPunct="0">
              <a:spcBef>
                <a:spcPct val="20000"/>
              </a:spcBef>
              <a:spcAft>
                <a:spcPct val="0"/>
              </a:spcAft>
              <a:buChar char="»"/>
              <a:defRPr>
                <a:solidFill>
                  <a:schemeClr val="tx1"/>
                </a:solidFill>
                <a:latin typeface="+mn-lt"/>
              </a:defRPr>
            </a:lvl5pPr>
            <a:lvl6pPr marL="2514600" indent="-228600" algn="l" rtl="0" fontAlgn="base">
              <a:spcBef>
                <a:spcPct val="20000"/>
              </a:spcBef>
              <a:spcAft>
                <a:spcPct val="0"/>
              </a:spcAft>
              <a:buChar char="»"/>
              <a:defRPr>
                <a:solidFill>
                  <a:schemeClr val="accent2"/>
                </a:solidFill>
                <a:latin typeface="+mn-lt"/>
              </a:defRPr>
            </a:lvl6pPr>
            <a:lvl7pPr marL="2971800" indent="-228600" algn="l" rtl="0" fontAlgn="base">
              <a:spcBef>
                <a:spcPct val="20000"/>
              </a:spcBef>
              <a:spcAft>
                <a:spcPct val="0"/>
              </a:spcAft>
              <a:buChar char="»"/>
              <a:defRPr>
                <a:solidFill>
                  <a:schemeClr val="accent2"/>
                </a:solidFill>
                <a:latin typeface="+mn-lt"/>
              </a:defRPr>
            </a:lvl7pPr>
            <a:lvl8pPr marL="3429000" indent="-228600" algn="l" rtl="0" fontAlgn="base">
              <a:spcBef>
                <a:spcPct val="20000"/>
              </a:spcBef>
              <a:spcAft>
                <a:spcPct val="0"/>
              </a:spcAft>
              <a:buChar char="»"/>
              <a:defRPr>
                <a:solidFill>
                  <a:schemeClr val="accent2"/>
                </a:solidFill>
                <a:latin typeface="+mn-lt"/>
              </a:defRPr>
            </a:lvl8pPr>
            <a:lvl9pPr marL="3886200" indent="-228600" algn="l" rtl="0" fontAlgn="base">
              <a:spcBef>
                <a:spcPct val="20000"/>
              </a:spcBef>
              <a:spcAft>
                <a:spcPct val="0"/>
              </a:spcAft>
              <a:buChar char="»"/>
              <a:defRPr>
                <a:solidFill>
                  <a:schemeClr val="accent2"/>
                </a:solidFill>
                <a:latin typeface="+mn-lt"/>
              </a:defRPr>
            </a:lvl9pPr>
          </a:lstStyle>
          <a:p>
            <a:pPr marL="0" indent="0">
              <a:buNone/>
            </a:pPr>
            <a:r>
              <a:rPr lang="en-US" sz="1050" b="0" dirty="0"/>
              <a:t>% Pc threshold for execution of risk mitigation maneuvers (RMMs)</a:t>
            </a:r>
          </a:p>
          <a:p>
            <a:pPr marL="0" indent="0">
              <a:buNone/>
            </a:pPr>
            <a:r>
              <a:rPr lang="en-US" sz="1050" b="0" dirty="0" err="1"/>
              <a:t>params.EventRate_Pc_value</a:t>
            </a:r>
            <a:r>
              <a:rPr lang="en-US" sz="1050" b="0" dirty="0"/>
              <a:t> = 1.0e-4;</a:t>
            </a:r>
          </a:p>
          <a:p>
            <a:pPr marL="0" indent="0">
              <a:buNone/>
            </a:pPr>
            <a:r>
              <a:rPr lang="en-US" sz="1050" b="0" dirty="0"/>
              <a:t> </a:t>
            </a:r>
          </a:p>
          <a:p>
            <a:pPr marL="0" indent="0">
              <a:buNone/>
            </a:pPr>
            <a:r>
              <a:rPr lang="en-US" sz="1050" b="0" dirty="0"/>
              <a:t>% Mission RMM commit and consider times (days before TCA)</a:t>
            </a:r>
          </a:p>
          <a:p>
            <a:pPr marL="0" indent="0">
              <a:buNone/>
            </a:pPr>
            <a:r>
              <a:rPr lang="en-US" sz="1050" b="0" dirty="0" err="1"/>
              <a:t>params.Tcommit_days</a:t>
            </a:r>
            <a:r>
              <a:rPr lang="en-US" sz="1050" b="0" dirty="0"/>
              <a:t>   = 1.0;</a:t>
            </a:r>
          </a:p>
          <a:p>
            <a:pPr marL="0" indent="0">
              <a:buNone/>
            </a:pPr>
            <a:r>
              <a:rPr lang="en-US" sz="1050" b="0" dirty="0" err="1"/>
              <a:t>params.Tconsider_days</a:t>
            </a:r>
            <a:r>
              <a:rPr lang="en-US" sz="1050" b="0" dirty="0"/>
              <a:t> = params.Tcommit_days+2.5;</a:t>
            </a:r>
          </a:p>
          <a:p>
            <a:pPr marL="0" indent="0">
              <a:buNone/>
            </a:pPr>
            <a:r>
              <a:rPr lang="en-US" sz="1050" b="0" dirty="0"/>
              <a:t> </a:t>
            </a:r>
          </a:p>
          <a:p>
            <a:pPr marL="0" indent="0">
              <a:buNone/>
            </a:pPr>
            <a:r>
              <a:rPr lang="en-US" sz="1050" b="0" dirty="0"/>
              <a:t>% Include or exclude likely non-catastrophic events for RMMs</a:t>
            </a:r>
          </a:p>
          <a:p>
            <a:pPr marL="0" indent="0">
              <a:buNone/>
            </a:pPr>
            <a:r>
              <a:rPr lang="en-US" sz="1050" b="0" dirty="0" err="1"/>
              <a:t>params.exclude_noncatastrophic</a:t>
            </a:r>
            <a:r>
              <a:rPr lang="en-US" sz="1050" b="0" dirty="0"/>
              <a:t> = false;</a:t>
            </a:r>
          </a:p>
          <a:p>
            <a:pPr marL="0" indent="0">
              <a:buNone/>
            </a:pPr>
            <a:r>
              <a:rPr lang="en-US" sz="1050" b="0" dirty="0"/>
              <a:t> </a:t>
            </a:r>
          </a:p>
          <a:p>
            <a:pPr marL="0" indent="0">
              <a:buNone/>
            </a:pPr>
            <a:r>
              <a:rPr lang="en-US" sz="1050" b="0" dirty="0"/>
              <a:t>% Type of RMM: Translational (default, most common) or Rotational (less common)</a:t>
            </a:r>
          </a:p>
          <a:p>
            <a:pPr marL="0" indent="0">
              <a:buNone/>
            </a:pPr>
            <a:r>
              <a:rPr lang="en-US" sz="1050" b="0" dirty="0" err="1"/>
              <a:t>params.RemManeuver</a:t>
            </a:r>
            <a:r>
              <a:rPr lang="en-US" sz="1050" b="0" dirty="0"/>
              <a:t> = 'Translational';</a:t>
            </a:r>
          </a:p>
          <a:p>
            <a:pPr marL="0" indent="0">
              <a:buNone/>
            </a:pPr>
            <a:r>
              <a:rPr lang="en-US" sz="1050" b="0" dirty="0" err="1"/>
              <a:t>params.RemReduction</a:t>
            </a:r>
            <a:r>
              <a:rPr lang="en-US" sz="1050" b="0" dirty="0"/>
              <a:t> = 0.03; % RMM reduction factor = Pc(post-RMM)/Pc(pre-RMM)</a:t>
            </a:r>
          </a:p>
          <a:p>
            <a:pPr marL="0" indent="0">
              <a:buNone/>
            </a:pPr>
            <a:r>
              <a:rPr lang="en-US" sz="1050" b="0" dirty="0"/>
              <a:t> </a:t>
            </a:r>
          </a:p>
          <a:p>
            <a:pPr marL="0" indent="0">
              <a:buNone/>
            </a:pPr>
            <a:r>
              <a:rPr lang="en-US" sz="1050" b="0" dirty="0"/>
              <a:t>% Secondary population growth factor for the mission</a:t>
            </a:r>
          </a:p>
          <a:p>
            <a:pPr marL="0" indent="0">
              <a:buNone/>
            </a:pPr>
            <a:r>
              <a:rPr lang="en-US" sz="1050" b="0" dirty="0"/>
              <a:t>% (e.g., a factor of 1.3 indicates that the </a:t>
            </a:r>
            <a:r>
              <a:rPr lang="en-US" sz="1050" b="0" dirty="0" err="1"/>
              <a:t>prospecive</a:t>
            </a:r>
            <a:r>
              <a:rPr lang="en-US" sz="1050" b="0" dirty="0"/>
              <a:t> mission encounters</a:t>
            </a:r>
          </a:p>
          <a:p>
            <a:pPr marL="0" indent="0">
              <a:buNone/>
            </a:pPr>
            <a:r>
              <a:rPr lang="en-US" sz="1050" b="0" dirty="0"/>
              <a:t>% a future secondary satellite population 30% larger than in the archived </a:t>
            </a:r>
          </a:p>
          <a:p>
            <a:pPr marL="0" indent="0">
              <a:buNone/>
            </a:pPr>
            <a:r>
              <a:rPr lang="en-US" sz="1050" b="0" dirty="0"/>
              <a:t>% data set; default = 1)</a:t>
            </a:r>
          </a:p>
          <a:p>
            <a:pPr marL="0" indent="0">
              <a:buNone/>
            </a:pPr>
            <a:r>
              <a:rPr lang="en-US" sz="1050" b="0" dirty="0" err="1"/>
              <a:t>params.SecondaryCatalogGrowth</a:t>
            </a:r>
            <a:r>
              <a:rPr lang="en-US" sz="1050" b="0" dirty="0"/>
              <a:t> = 1.3;</a:t>
            </a:r>
          </a:p>
        </p:txBody>
      </p:sp>
    </p:spTree>
    <p:extLst>
      <p:ext uri="{BB962C8B-B14F-4D97-AF65-F5344CB8AC3E}">
        <p14:creationId xmlns:p14="http://schemas.microsoft.com/office/powerpoint/2010/main" val="2701834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Program </a:t>
            </a:r>
            <a:r>
              <a:rPr lang="en-US" i="1" dirty="0" err="1"/>
              <a:t>EventRate</a:t>
            </a:r>
            <a:r>
              <a:rPr lang="en-US" dirty="0"/>
              <a:t>: Example Text Output</a:t>
            </a:r>
            <a:br>
              <a:rPr lang="en-US" dirty="0"/>
            </a:br>
            <a:r>
              <a:rPr lang="en-US" dirty="0"/>
              <a:t>and Function Output Variables</a:t>
            </a:r>
            <a:endParaRPr lang="en-US" sz="2000" dirty="0"/>
          </a:p>
        </p:txBody>
      </p:sp>
      <p:sp>
        <p:nvSpPr>
          <p:cNvPr id="3" name="Content Placeholder 2"/>
          <p:cNvSpPr>
            <a:spLocks noGrp="1"/>
          </p:cNvSpPr>
          <p:nvPr>
            <p:ph idx="1"/>
          </p:nvPr>
        </p:nvSpPr>
        <p:spPr>
          <a:xfrm>
            <a:off x="749027" y="1162453"/>
            <a:ext cx="7869677" cy="4888147"/>
          </a:xfrm>
        </p:spPr>
        <p:txBody>
          <a:bodyPr/>
          <a:lstStyle/>
          <a:p>
            <a:pPr marL="0" indent="0">
              <a:buNone/>
            </a:pPr>
            <a:r>
              <a:rPr lang="en-US" dirty="0">
                <a:solidFill>
                  <a:srgbClr val="990099"/>
                </a:solidFill>
              </a:rPr>
              <a:t>Text output from executing </a:t>
            </a:r>
            <a:r>
              <a:rPr lang="en-US" dirty="0" err="1">
                <a:solidFill>
                  <a:srgbClr val="990099"/>
                </a:solidFill>
              </a:rPr>
              <a:t>EventRate</a:t>
            </a:r>
            <a:r>
              <a:rPr lang="en-US" dirty="0">
                <a:solidFill>
                  <a:srgbClr val="990099"/>
                </a:solidFill>
              </a:rPr>
              <a:t>(‘LEO22_HST_Example1’)</a:t>
            </a:r>
          </a:p>
          <a:p>
            <a:pPr marL="0" indent="0">
              <a:buNone/>
            </a:pPr>
            <a:endParaRPr lang="en-US" sz="1000" dirty="0"/>
          </a:p>
          <a:p>
            <a:pPr marL="0" indent="0">
              <a:buNone/>
            </a:pPr>
            <a:r>
              <a:rPr lang="en-US" sz="1600" dirty="0"/>
              <a:t>--- Summary of Semi-empirical Estimation Analysis ---</a:t>
            </a:r>
          </a:p>
          <a:p>
            <a:pPr marL="0" indent="0">
              <a:buNone/>
            </a:pPr>
            <a:r>
              <a:rPr lang="en-US" sz="1600" dirty="0"/>
              <a:t> </a:t>
            </a:r>
          </a:p>
          <a:p>
            <a:pPr marL="0" indent="0">
              <a:buNone/>
            </a:pPr>
            <a:r>
              <a:rPr lang="en-US" sz="1600" dirty="0"/>
              <a:t>Orbit: 20580 (541km x 556km x 28deg in LEO2-2)</a:t>
            </a:r>
          </a:p>
          <a:p>
            <a:pPr marL="0" indent="0">
              <a:buNone/>
            </a:pPr>
            <a:r>
              <a:rPr lang="en-US" sz="1600" dirty="0"/>
              <a:t>Interval: 2009-02-25 17:06 to 2019-01-27 18:31 (9.92 </a:t>
            </a:r>
            <a:r>
              <a:rPr lang="en-US" sz="1600" dirty="0" err="1"/>
              <a:t>yr</a:t>
            </a:r>
            <a:r>
              <a:rPr lang="en-US" sz="1600" dirty="0"/>
              <a:t>)</a:t>
            </a:r>
          </a:p>
          <a:p>
            <a:pPr marL="0" indent="0">
              <a:buNone/>
            </a:pPr>
            <a:r>
              <a:rPr lang="en-US" sz="1600" dirty="0"/>
              <a:t>Commit/consider time limits: 1 to 3.5 day</a:t>
            </a:r>
          </a:p>
          <a:p>
            <a:pPr marL="0" indent="0">
              <a:buNone/>
            </a:pPr>
            <a:r>
              <a:rPr lang="en-US" sz="1600" dirty="0"/>
              <a:t>Likely non-catastrophic events: Included</a:t>
            </a:r>
          </a:p>
          <a:p>
            <a:pPr marL="0" indent="0">
              <a:buNone/>
            </a:pPr>
            <a:r>
              <a:rPr lang="en-US" sz="1600" dirty="0"/>
              <a:t>Unique events: 997 of 1600 within commit time limits</a:t>
            </a:r>
          </a:p>
          <a:p>
            <a:pPr marL="0" indent="0">
              <a:buNone/>
            </a:pPr>
            <a:r>
              <a:rPr lang="en-US" sz="1600" dirty="0"/>
              <a:t> </a:t>
            </a:r>
          </a:p>
          <a:p>
            <a:pPr marL="0" indent="0">
              <a:buNone/>
            </a:pPr>
            <a:r>
              <a:rPr lang="en-US" sz="1600" dirty="0" err="1"/>
              <a:t>NewHST</a:t>
            </a:r>
            <a:r>
              <a:rPr lang="en-US" sz="1600" dirty="0"/>
              <a:t>: duration = 15 years, HBR = 10 m, growth = 1.3</a:t>
            </a:r>
          </a:p>
          <a:p>
            <a:pPr marL="0" indent="0">
              <a:buNone/>
            </a:pPr>
            <a:r>
              <a:rPr lang="en-US" sz="1600" dirty="0"/>
              <a:t>RMM threshold Pc = 1e-4 (RMM type = translational, RMM reduction = 0.03)</a:t>
            </a:r>
          </a:p>
          <a:p>
            <a:pPr marL="0" indent="0">
              <a:buNone/>
            </a:pPr>
            <a:endParaRPr lang="en-US" sz="1600" dirty="0"/>
          </a:p>
          <a:p>
            <a:pPr marL="0" indent="0">
              <a:buNone/>
            </a:pPr>
            <a:r>
              <a:rPr lang="en-US" sz="1600" dirty="0"/>
              <a:t>Mission average above-threshold event rate = </a:t>
            </a:r>
            <a:r>
              <a:rPr lang="en-US" sz="1600" dirty="0">
                <a:solidFill>
                  <a:srgbClr val="C00000"/>
                </a:solidFill>
              </a:rPr>
              <a:t>0.71 / year (95%: 0.27 to 1.33)*</a:t>
            </a:r>
          </a:p>
          <a:p>
            <a:pPr marL="0" indent="0">
              <a:buNone/>
            </a:pPr>
            <a:r>
              <a:rPr lang="en-US" sz="1600" dirty="0"/>
              <a:t>Mission cumulative Pc (with RMMs) = </a:t>
            </a:r>
            <a:r>
              <a:rPr lang="en-US" sz="1600" dirty="0">
                <a:solidFill>
                  <a:srgbClr val="C00000"/>
                </a:solidFill>
              </a:rPr>
              <a:t>2.1e-3 (95%: 1.6e-3 to 2.6e-3)*</a:t>
            </a:r>
          </a:p>
          <a:p>
            <a:pPr marL="0" indent="0">
              <a:buNone/>
            </a:pPr>
            <a:r>
              <a:rPr lang="en-US" sz="1600" dirty="0"/>
              <a:t>Mission cumulative Pc (no RMMs) = </a:t>
            </a:r>
            <a:r>
              <a:rPr lang="en-US" sz="1600" dirty="0">
                <a:solidFill>
                  <a:srgbClr val="C00000"/>
                </a:solidFill>
              </a:rPr>
              <a:t>8.1e-3 (95%: 3.2e-3 to 1.7e-2)*</a:t>
            </a:r>
          </a:p>
        </p:txBody>
      </p:sp>
      <p:sp>
        <p:nvSpPr>
          <p:cNvPr id="4" name="TextBox 3"/>
          <p:cNvSpPr txBox="1"/>
          <p:nvPr/>
        </p:nvSpPr>
        <p:spPr>
          <a:xfrm>
            <a:off x="749027" y="5783787"/>
            <a:ext cx="6655792" cy="1415772"/>
          </a:xfrm>
          <a:prstGeom prst="rect">
            <a:avLst/>
          </a:prstGeom>
          <a:noFill/>
        </p:spPr>
        <p:txBody>
          <a:bodyPr wrap="square" rtlCol="0">
            <a:spAutoFit/>
          </a:bodyPr>
          <a:lstStyle/>
          <a:p>
            <a:r>
              <a:rPr lang="en-US" sz="1400" b="1" dirty="0">
                <a:solidFill>
                  <a:srgbClr val="C00000"/>
                </a:solidFill>
                <a:latin typeface="Arial" panose="020B0604020202020204" pitchFamily="34" charset="0"/>
                <a:cs typeface="Arial" panose="020B0604020202020204" pitchFamily="34" charset="0"/>
              </a:rPr>
              <a:t>*Quantities in red also output as </a:t>
            </a:r>
            <a:r>
              <a:rPr lang="en-US" sz="1400" b="1" dirty="0" err="1">
                <a:solidFill>
                  <a:srgbClr val="C00000"/>
                </a:solidFill>
                <a:latin typeface="Arial" panose="020B0604020202020204" pitchFamily="34" charset="0"/>
                <a:cs typeface="Arial" panose="020B0604020202020204" pitchFamily="34" charset="0"/>
              </a:rPr>
              <a:t>Matlab</a:t>
            </a:r>
            <a:r>
              <a:rPr lang="en-US" sz="1400" b="1" dirty="0">
                <a:solidFill>
                  <a:srgbClr val="C00000"/>
                </a:solidFill>
                <a:latin typeface="Arial" panose="020B0604020202020204" pitchFamily="34" charset="0"/>
                <a:cs typeface="Arial" panose="020B0604020202020204" pitchFamily="34" charset="0"/>
              </a:rPr>
              <a:t> function variables</a:t>
            </a:r>
          </a:p>
          <a:p>
            <a:endParaRPr lang="en-US" sz="1400" b="1" dirty="0">
              <a:solidFill>
                <a:srgbClr val="C00000"/>
              </a:solidFill>
              <a:latin typeface="Arial" panose="020B0604020202020204" pitchFamily="34" charset="0"/>
              <a:cs typeface="Arial" panose="020B0604020202020204" pitchFamily="34" charset="0"/>
            </a:endParaRPr>
          </a:p>
          <a:p>
            <a:r>
              <a:rPr lang="en-US" sz="1400" dirty="0">
                <a:solidFill>
                  <a:schemeClr val="accent2"/>
                </a:solidFill>
                <a:latin typeface="Arial" panose="020B0604020202020204" pitchFamily="34" charset="0"/>
                <a:cs typeface="Arial" panose="020B0604020202020204" pitchFamily="34" charset="0"/>
              </a:rPr>
              <a:t>Note: Small numerical output differences from those presented in the proceeding slides may arise due to differences in hardware architecture or software</a:t>
            </a:r>
          </a:p>
          <a:p>
            <a:pPr algn="ctr"/>
            <a:endParaRPr lang="en-US" sz="1600" b="1" dirty="0">
              <a:solidFill>
                <a:srgbClr val="C00000"/>
              </a:solidFill>
              <a:latin typeface="Arial" panose="020B0604020202020204" pitchFamily="34" charset="0"/>
              <a:cs typeface="Arial" panose="020B0604020202020204" pitchFamily="34" charset="0"/>
            </a:endParaRPr>
          </a:p>
          <a:p>
            <a:pPr algn="ctr"/>
            <a:endParaRPr lang="en-US" sz="1400" dirty="0">
              <a:solidFill>
                <a:srgbClr val="C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37038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0663" y="2286000"/>
            <a:ext cx="3175708" cy="4114800"/>
          </a:xfrm>
          <a:prstGeom prst="rect">
            <a:avLst/>
          </a:prstGeom>
        </p:spPr>
      </p:pic>
      <p:sp>
        <p:nvSpPr>
          <p:cNvPr id="2" name="Title 1"/>
          <p:cNvSpPr>
            <a:spLocks noGrp="1"/>
          </p:cNvSpPr>
          <p:nvPr>
            <p:ph type="title"/>
          </p:nvPr>
        </p:nvSpPr>
        <p:spPr/>
        <p:txBody>
          <a:bodyPr/>
          <a:lstStyle/>
          <a:p>
            <a:pPr marL="0" indent="0">
              <a:buNone/>
            </a:pPr>
            <a:r>
              <a:rPr lang="en-US" dirty="0"/>
              <a:t>Program </a:t>
            </a:r>
            <a:r>
              <a:rPr lang="en-US" i="1" dirty="0" err="1"/>
              <a:t>EventRate</a:t>
            </a:r>
            <a:r>
              <a:rPr lang="en-US" dirty="0"/>
              <a:t>: Plotted</a:t>
            </a:r>
            <a:br>
              <a:rPr lang="en-US" dirty="0"/>
            </a:br>
            <a:r>
              <a:rPr lang="en-US" dirty="0"/>
              <a:t>Cumulative Pc vs On-Orbit Duration</a:t>
            </a:r>
          </a:p>
        </p:txBody>
      </p:sp>
      <p:sp>
        <p:nvSpPr>
          <p:cNvPr id="7" name="TextBox 6"/>
          <p:cNvSpPr txBox="1"/>
          <p:nvPr/>
        </p:nvSpPr>
        <p:spPr>
          <a:xfrm>
            <a:off x="690663" y="1186772"/>
            <a:ext cx="3613317"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LEO22_HST_Example1</a:t>
            </a:r>
          </a:p>
          <a:p>
            <a:pPr algn="ctr"/>
            <a:r>
              <a:rPr lang="en-US" b="1" dirty="0">
                <a:latin typeface="Arial" panose="020B0604020202020204" pitchFamily="34" charset="0"/>
                <a:cs typeface="Arial" panose="020B0604020202020204" pitchFamily="34" charset="0"/>
              </a:rPr>
              <a:t>Mission-cumulative Pc with no RMMs performed</a:t>
            </a:r>
          </a:p>
        </p:txBody>
      </p:sp>
      <p:sp>
        <p:nvSpPr>
          <p:cNvPr id="8" name="TextBox 7"/>
          <p:cNvSpPr txBox="1"/>
          <p:nvPr/>
        </p:nvSpPr>
        <p:spPr>
          <a:xfrm>
            <a:off x="4911966" y="1186771"/>
            <a:ext cx="3613317" cy="1015663"/>
          </a:xfrm>
          <a:prstGeom prst="rect">
            <a:avLst/>
          </a:prstGeom>
          <a:solidFill>
            <a:schemeClr val="bg1">
              <a:lumMod val="85000"/>
            </a:schemeClr>
          </a:solidFill>
        </p:spPr>
        <p:txBody>
          <a:bodyPr wrap="square" rtlCol="0">
            <a:spAutoFit/>
          </a:bodyPr>
          <a:lstStyle/>
          <a:p>
            <a:pPr algn="ctr"/>
            <a:r>
              <a:rPr lang="en-US" b="1" dirty="0">
                <a:latin typeface="Arial" panose="020B0604020202020204" pitchFamily="34" charset="0"/>
                <a:cs typeface="Arial" panose="020B0604020202020204" pitchFamily="34" charset="0"/>
              </a:rPr>
              <a:t>LEO22_HST_Example1</a:t>
            </a:r>
          </a:p>
          <a:p>
            <a:pPr algn="ctr"/>
            <a:r>
              <a:rPr lang="en-US" b="1" dirty="0">
                <a:latin typeface="Arial" panose="020B0604020202020204" pitchFamily="34" charset="0"/>
                <a:cs typeface="Arial" panose="020B0604020202020204" pitchFamily="34" charset="0"/>
              </a:rPr>
              <a:t>Mission-cumulative Pc with RMMs performed</a:t>
            </a:r>
          </a:p>
        </p:txBody>
      </p:sp>
      <p:pic>
        <p:nvPicPr>
          <p:cNvPr id="5" name="Picture 4">
            <a:extLst>
              <a:ext uri="{FF2B5EF4-FFF2-40B4-BE49-F238E27FC236}">
                <a16:creationId xmlns:a16="http://schemas.microsoft.com/office/drawing/2014/main" id="{2F6570D6-90D6-4AC0-A574-A4D5AAD821A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57675" y="2286000"/>
            <a:ext cx="3179293" cy="4114800"/>
          </a:xfrm>
          <a:prstGeom prst="rect">
            <a:avLst/>
          </a:prstGeom>
        </p:spPr>
      </p:pic>
    </p:spTree>
    <p:extLst>
      <p:ext uri="{BB962C8B-B14F-4D97-AF65-F5344CB8AC3E}">
        <p14:creationId xmlns:p14="http://schemas.microsoft.com/office/powerpoint/2010/main" val="1723580990"/>
      </p:ext>
    </p:extLst>
  </p:cSld>
  <p:clrMapOvr>
    <a:masterClrMapping/>
  </p:clrMapOvr>
</p:sld>
</file>

<file path=ppt/theme/theme1.xml><?xml version="1.0" encoding="utf-8"?>
<a:theme xmlns:a="http://schemas.openxmlformats.org/drawingml/2006/main" name="1_presentationtemplate (3)">
  <a:themeElements>
    <a:clrScheme name="presentationtemplate (3)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rgbClr val="990099"/>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rgbClr val="990099"/>
            </a:solidFill>
            <a:effectLst/>
            <a:latin typeface="Times New Roman" pitchFamily="18" charset="0"/>
          </a:defRPr>
        </a:defPPr>
      </a:lstStyle>
    </a:lnDef>
  </a:objectDefaults>
  <a:extraClrSchemeLst>
    <a:extraClrScheme>
      <a:clrScheme name="presentationtemplate (3)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presentationtemplate (3)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presentationtemplate (3)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presentationtemplate (3)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presentationtemplate (3)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presentationtemplate (3)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presentationtemplate (3)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2_presentationtemplate (3)">
  <a:themeElements>
    <a:clrScheme name="presentationtemplate (3)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rgbClr val="990099"/>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2000" b="0" i="0" u="none" strike="noStrike" cap="none" normalizeH="0" baseline="0" smtClean="0">
            <a:ln>
              <a:noFill/>
            </a:ln>
            <a:solidFill>
              <a:srgbClr val="990099"/>
            </a:solidFill>
            <a:effectLst/>
            <a:latin typeface="Times New Roman" pitchFamily="18" charset="0"/>
          </a:defRPr>
        </a:defPPr>
      </a:lstStyle>
    </a:lnDef>
  </a:objectDefaults>
  <a:extraClrSchemeLst>
    <a:extraClrScheme>
      <a:clrScheme name="presentationtemplate (3)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presentationtemplate (3)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presentationtemplate (3)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presentationtemplate (3)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presentationtemplate (3)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presentationtemplate (3)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presentationtemplate (3)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85918</TotalTime>
  <Words>3071</Words>
  <Application>Microsoft Office PowerPoint</Application>
  <PresentationFormat>Letter Paper (8.5x11 in)</PresentationFormat>
  <Paragraphs>260</Paragraphs>
  <Slides>26</Slides>
  <Notes>11</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0</vt:i4>
      </vt:variant>
      <vt:variant>
        <vt:lpstr>Slide Titles</vt:lpstr>
      </vt:variant>
      <vt:variant>
        <vt:i4>26</vt:i4>
      </vt:variant>
    </vt:vector>
  </HeadingPairs>
  <TitlesOfParts>
    <vt:vector size="33" baseType="lpstr">
      <vt:lpstr>Arial</vt:lpstr>
      <vt:lpstr>Symbol</vt:lpstr>
      <vt:lpstr>Cambria</vt:lpstr>
      <vt:lpstr>Times New Roman</vt:lpstr>
      <vt:lpstr>Calibri</vt:lpstr>
      <vt:lpstr>1_presentationtemplate (3)</vt:lpstr>
      <vt:lpstr>2_presentationtemplate (3)</vt:lpstr>
      <vt:lpstr>Conjunction Assessment Risk Analysis</vt:lpstr>
      <vt:lpstr>Program EventRate: Outline</vt:lpstr>
      <vt:lpstr>Program EventRate: Introduction and Summary</vt:lpstr>
      <vt:lpstr>Program EventRate: Objectives</vt:lpstr>
      <vt:lpstr>Program EventRate: Methodology</vt:lpstr>
      <vt:lpstr>Program EventRate</vt:lpstr>
      <vt:lpstr>Program EventRate: Example Input Parameter Specification File (for ‘LEO22_HST_Example1’)</vt:lpstr>
      <vt:lpstr>Program EventRate: Example Text Output and Function Output Variables</vt:lpstr>
      <vt:lpstr>Program EventRate: Plotted Cumulative Pc vs On-Orbit Duration</vt:lpstr>
      <vt:lpstr>Program EventRate: Plotted Spatial Distribution of the Analyzed Unique Conjunction Events</vt:lpstr>
      <vt:lpstr>Program EventRate: Plotted Pc Update Sequences for the Analyzed Unique Events</vt:lpstr>
      <vt:lpstr>Program EventRate: Plotted Distributions of Last-Update Pc Values for the Unique Events</vt:lpstr>
      <vt:lpstr>Program EventRate</vt:lpstr>
      <vt:lpstr>Usage Instructions for Program EventRate Page 1</vt:lpstr>
      <vt:lpstr>Usage Instructions for Program EventRate Page 2</vt:lpstr>
      <vt:lpstr>Usage Instructions for Program EventRate Page 3</vt:lpstr>
      <vt:lpstr>Program EventRate</vt:lpstr>
      <vt:lpstr>Program EventRate: Serious Event Rate and Cumulative Risk Analysis Examples</vt:lpstr>
      <vt:lpstr>EventRate Cumulative Pc vs Duration Translational vs Rotational Risk Mitigation Maneuvers</vt:lpstr>
      <vt:lpstr>EventRate RMM Rate vs Threshold Pc Changing Risk Mitigation Maneuver Threshold Pc Level</vt:lpstr>
      <vt:lpstr>EventRate RMM Rate vs Threshold Pc Changing the Mission Hard Body Radius</vt:lpstr>
      <vt:lpstr>EventRate Cumulative Pc vs Duration Short- vs Long-Duration Active On-orbit Mission Lifetime</vt:lpstr>
      <vt:lpstr>EventRate Event Rate &amp; Cumulative Pc Very Low Collision Risk Mission Scenario</vt:lpstr>
      <vt:lpstr>EventRate RMM Rate vs Threshold Pc Changing the RMM Commit and Consider Times</vt:lpstr>
      <vt:lpstr>EventRate RMM Rate vs Threshold Pc Changing the Secondary Catalog Growth Factor</vt:lpstr>
      <vt:lpstr>EventRate Event Rate &amp; Cumulative Pc Very Large Satellite in High Eccentricity Orbit</vt:lpstr>
    </vt:vector>
  </TitlesOfParts>
  <Company>NASA/GSFC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lnewman</dc:creator>
  <cp:lastModifiedBy>Luis Baars</cp:lastModifiedBy>
  <cp:revision>3165</cp:revision>
  <cp:lastPrinted>2016-04-25T21:08:58Z</cp:lastPrinted>
  <dcterms:created xsi:type="dcterms:W3CDTF">2002-09-16T19:02:30Z</dcterms:created>
  <dcterms:modified xsi:type="dcterms:W3CDTF">2026-01-05T17:38:03Z</dcterms:modified>
</cp:coreProperties>
</file>